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42"/>
  </p:notesMasterIdLst>
  <p:handoutMasterIdLst>
    <p:handoutMasterId r:id="rId43"/>
  </p:handoutMasterIdLst>
  <p:sldIdLst>
    <p:sldId id="720" r:id="rId2"/>
    <p:sldId id="701" r:id="rId3"/>
    <p:sldId id="719" r:id="rId4"/>
    <p:sldId id="721" r:id="rId5"/>
    <p:sldId id="782" r:id="rId6"/>
    <p:sldId id="738" r:id="rId7"/>
    <p:sldId id="783" r:id="rId8"/>
    <p:sldId id="784" r:id="rId9"/>
    <p:sldId id="785" r:id="rId10"/>
    <p:sldId id="786" r:id="rId11"/>
    <p:sldId id="739" r:id="rId12"/>
    <p:sldId id="740" r:id="rId13"/>
    <p:sldId id="632" r:id="rId14"/>
    <p:sldId id="728" r:id="rId15"/>
    <p:sldId id="704" r:id="rId16"/>
    <p:sldId id="751" r:id="rId17"/>
    <p:sldId id="775" r:id="rId18"/>
    <p:sldId id="771" r:id="rId19"/>
    <p:sldId id="787" r:id="rId20"/>
    <p:sldId id="788" r:id="rId21"/>
    <p:sldId id="789" r:id="rId22"/>
    <p:sldId id="753" r:id="rId23"/>
    <p:sldId id="774" r:id="rId24"/>
    <p:sldId id="781" r:id="rId25"/>
    <p:sldId id="741" r:id="rId26"/>
    <p:sldId id="743" r:id="rId27"/>
    <p:sldId id="742" r:id="rId28"/>
    <p:sldId id="790" r:id="rId29"/>
    <p:sldId id="792" r:id="rId30"/>
    <p:sldId id="745" r:id="rId31"/>
    <p:sldId id="747" r:id="rId32"/>
    <p:sldId id="746" r:id="rId33"/>
    <p:sldId id="748" r:id="rId34"/>
    <p:sldId id="749" r:id="rId35"/>
    <p:sldId id="776" r:id="rId36"/>
    <p:sldId id="777" r:id="rId37"/>
    <p:sldId id="778" r:id="rId38"/>
    <p:sldId id="779" r:id="rId39"/>
    <p:sldId id="791" r:id="rId40"/>
    <p:sldId id="610" r:id="rId41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00"/>
    <a:srgbClr val="EAEAEA"/>
    <a:srgbClr val="FFFF00"/>
    <a:srgbClr val="00FF00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30" autoAdjust="0"/>
  </p:normalViewPr>
  <p:slideViewPr>
    <p:cSldViewPr>
      <p:cViewPr varScale="1">
        <p:scale>
          <a:sx n="71" d="100"/>
          <a:sy n="71" d="100"/>
        </p:scale>
        <p:origin x="-10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618"/>
    </p:cViewPr>
  </p:sorterViewPr>
  <p:notesViewPr>
    <p:cSldViewPr>
      <p:cViewPr varScale="1">
        <p:scale>
          <a:sx n="77" d="100"/>
          <a:sy n="77" d="100"/>
        </p:scale>
        <p:origin x="-2142" y="-108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fld id="{C60836C5-01F6-475D-A953-6BEFCCC9F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fld id="{92E5B197-4F1D-4656-BE35-93634D2D2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3A570-E46A-43EC-8AC3-C47DC92A3D84}" type="slidenum">
              <a:rPr lang="en-GB"/>
              <a:pPr/>
              <a:t>10</a:t>
            </a:fld>
            <a:endParaRPr lang="en-GB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3775" cy="3603625"/>
          </a:xfrm>
          <a:ln/>
        </p:spPr>
      </p:sp>
      <p:sp>
        <p:nvSpPr>
          <p:cNvPr id="180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873" y="4560686"/>
            <a:ext cx="5367456" cy="4320003"/>
          </a:xfrm>
        </p:spPr>
        <p:txBody>
          <a:bodyPr lIns="99445" tIns="49721" rIns="99445" bIns="497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79E0F-303B-41ED-B53E-C2A1F95A0C8A}" type="slidenum">
              <a:rPr lang="en-GB"/>
              <a:pPr/>
              <a:t>16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79E0F-303B-41ED-B53E-C2A1F95A0C8A}" type="slidenum">
              <a:rPr lang="en-GB"/>
              <a:pPr/>
              <a:t>17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A2C70E-EFC0-43FC-A0C9-E38355EC0F04}" type="slidenum">
              <a:rPr lang="en-US">
                <a:latin typeface="Times New Roman" pitchFamily="18" charset="0"/>
              </a:rPr>
              <a:pPr/>
              <a:t>18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DD6D54-88E5-49B4-9D53-D2AA281EDF85}" type="slidenum">
              <a:rPr lang="en-US">
                <a:latin typeface="Times New Roman" pitchFamily="18" charset="0"/>
              </a:rPr>
              <a:pPr/>
              <a:t>28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HelveticaNeueLT Com 45 Lt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E9C04-E0EC-42E5-89A7-8DD9430D60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08672-874E-4624-8EF0-B6E0980CFC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0"/>
            <a:ext cx="2085975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5338" y="0"/>
            <a:ext cx="6110287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1A3C5-0D02-4C7D-A49C-48C43CC611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65460-D46C-4EB3-8C3F-5E7EE6B0BC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0950" y="105251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60950" y="353536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927475" y="6402388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fld id="{FE25ABEF-E205-4AA1-A124-29992E0A73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  <a:lvl2pPr>
              <a:defRPr>
                <a:latin typeface="HelveticaNeueLT Com 45 Lt" pitchFamily="34" charset="0"/>
              </a:defRPr>
            </a:lvl2pPr>
            <a:lvl3pPr>
              <a:defRPr>
                <a:latin typeface="HelveticaNeueLT Com 45 Lt" pitchFamily="34" charset="0"/>
              </a:defRPr>
            </a:lvl3pPr>
            <a:lvl4pPr>
              <a:defRPr>
                <a:latin typeface="HelveticaNeueLT Com 45 Lt" pitchFamily="34" charset="0"/>
              </a:defRPr>
            </a:lvl4pPr>
            <a:lvl5pPr>
              <a:defRPr>
                <a:latin typeface="HelveticaNeueLT Com 45 L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33E05-4FA1-4EB0-BAC5-0206C93601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21B3D-DAF0-4FE9-B392-6718E42144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BFBEE-1C8E-4A0A-9762-F0865D6F76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3C4B9-32F0-4AE0-BE97-200216513F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13CDD-91D8-4DB1-97C7-FB59F5CB61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D17D7-3121-4385-8773-3A732FDA5D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B18DE-7AD7-4BC9-B784-754392E08A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04C14-CD32-4BD5-BF26-F0439203CD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3454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6998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27475" y="6402388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90000"/>
              </a:lnSpc>
              <a:defRPr sz="1000" i="0" smtClean="0"/>
            </a:lvl1pPr>
          </a:lstStyle>
          <a:p>
            <a:pPr>
              <a:defRPr/>
            </a:pPr>
            <a:fld id="{A64BC3C2-EE36-4B3F-AC5F-897F404089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052513"/>
            <a:ext cx="8316912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32" name="Group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graphicFrame>
          <p:nvGraphicFramePr>
            <p:cNvPr id="1026" name="Object 7"/>
            <p:cNvGraphicFramePr>
              <a:graphicFrameLocks noChangeAspect="1"/>
            </p:cNvGraphicFramePr>
            <p:nvPr/>
          </p:nvGraphicFramePr>
          <p:xfrm>
            <a:off x="0" y="0"/>
            <a:ext cx="501" cy="653"/>
          </p:xfrm>
          <a:graphic>
            <a:graphicData uri="http://schemas.openxmlformats.org/presentationml/2006/ole">
              <p:oleObj spid="_x0000_s1026" name="Photo Editor Photo" r:id="rId16" imgW="4495238" imgH="5858693" progId="">
                <p:embed/>
              </p:oleObj>
            </a:graphicData>
          </a:graphic>
        </p:graphicFrame>
        <p:sp>
          <p:nvSpPr>
            <p:cNvPr id="1699848" name="Line 8"/>
            <p:cNvSpPr>
              <a:spLocks noChangeShapeType="1"/>
            </p:cNvSpPr>
            <p:nvPr userDrawn="1"/>
          </p:nvSpPr>
          <p:spPr bwMode="auto">
            <a:xfrm>
              <a:off x="501" y="0"/>
              <a:ext cx="0" cy="4319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699849" name="Line 9"/>
            <p:cNvSpPr>
              <a:spLocks noChangeShapeType="1"/>
            </p:cNvSpPr>
            <p:nvPr userDrawn="1"/>
          </p:nvSpPr>
          <p:spPr bwMode="auto">
            <a:xfrm>
              <a:off x="0" y="652"/>
              <a:ext cx="5760" cy="0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699850" name="Text Box 10"/>
          <p:cNvSpPr txBox="1">
            <a:spLocks noChangeArrowheads="1"/>
          </p:cNvSpPr>
          <p:nvPr userDrawn="1"/>
        </p:nvSpPr>
        <p:spPr bwMode="auto">
          <a:xfrm>
            <a:off x="947738" y="6497638"/>
            <a:ext cx="17556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000" i="0" dirty="0" smtClean="0"/>
              <a:t>Granada,</a:t>
            </a:r>
            <a:r>
              <a:rPr lang="en-GB" sz="1000" i="0" baseline="0" dirty="0" smtClean="0"/>
              <a:t> 10 February 2011</a:t>
            </a:r>
            <a:endParaRPr lang="en-GB" sz="1000" i="0" dirty="0"/>
          </a:p>
        </p:txBody>
      </p:sp>
      <p:pic>
        <p:nvPicPr>
          <p:cNvPr id="15" name="Picture 14" descr="eso-flags-blackframesrgb.tif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 flipV="1">
            <a:off x="5790376" y="6568395"/>
            <a:ext cx="3246120" cy="1009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11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55.png"/><Relationship Id="rId4" Type="http://schemas.openxmlformats.org/officeDocument/2006/relationships/image" Target="../media/image53.jpe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8072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tx1"/>
                </a:solidFill>
              </a:rPr>
              <a:t>Opportunities of observing at ESO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How to write a successful proposal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699592" y="3886200"/>
            <a:ext cx="6400800" cy="1752600"/>
          </a:xfrm>
        </p:spPr>
        <p:txBody>
          <a:bodyPr/>
          <a:lstStyle/>
          <a:p>
            <a:r>
              <a:rPr lang="en-GB" dirty="0" smtClean="0"/>
              <a:t>Bruno Leibundgut</a:t>
            </a:r>
            <a:endParaRPr lang="en-GB" dirty="0"/>
          </a:p>
        </p:txBody>
      </p:sp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4852992-637D-453D-ADA7-A3B78A4929BC}" type="slidenum">
              <a:rPr lang="en-GB"/>
              <a:pPr/>
              <a:t>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gro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5300663"/>
            <a:ext cx="1241425" cy="1217612"/>
          </a:xfrm>
          <a:prstGeom prst="rect">
            <a:avLst/>
          </a:prstGeom>
          <a:noFill/>
        </p:spPr>
      </p:pic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8229600" cy="9906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La </a:t>
            </a:r>
            <a:r>
              <a:rPr lang="en-US" sz="3600" dirty="0" err="1">
                <a:solidFill>
                  <a:schemeClr val="tx1"/>
                </a:solidFill>
              </a:rPr>
              <a:t>Silla</a:t>
            </a:r>
            <a:r>
              <a:rPr lang="en-US" sz="3600" dirty="0">
                <a:solidFill>
                  <a:schemeClr val="tx1"/>
                </a:solidFill>
              </a:rPr>
              <a:t>: 5 Operational Instruments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290763" y="12001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2443163" y="13525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461125" y="4956175"/>
            <a:ext cx="113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GROND</a:t>
            </a:r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  <a:ea typeface="ＭＳ Ｐゴシック" pitchFamily="1" charset="-128"/>
              </a:rPr>
              <a:t> </a:t>
            </a:r>
            <a:endParaRPr lang="en-US" sz="1800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476375" y="182403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HARPS</a:t>
            </a:r>
            <a:endParaRPr lang="en-US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946525" y="182403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SOFI</a:t>
            </a:r>
            <a:endParaRPr lang="en-US" sz="1800" dirty="0">
              <a:solidFill>
                <a:srgbClr val="FF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461125" y="335597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FEROS</a:t>
            </a:r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  <a:ea typeface="ＭＳ Ｐゴシック" pitchFamily="1" charset="-128"/>
              </a:rPr>
              <a:t> 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719263" y="1198563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3.6m</a:t>
            </a:r>
            <a:endParaRPr lang="en-US" sz="20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3875088" y="119856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NTT</a:t>
            </a:r>
            <a:endParaRPr lang="en-US" sz="18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6316663" y="1198563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2.2m</a:t>
            </a:r>
            <a:endParaRPr lang="en-US" sz="18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819525" y="3355975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EFOSC2 </a:t>
            </a:r>
            <a:endParaRPr lang="en-US" sz="1800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6461125" y="1824038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WFI</a:t>
            </a:r>
            <a:endParaRPr lang="en-US" sz="1800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36882" name="Picture 1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1275" y="1196975"/>
            <a:ext cx="665163" cy="798513"/>
          </a:xfrm>
          <a:prstGeom prst="rect">
            <a:avLst/>
          </a:prstGeom>
          <a:noFill/>
        </p:spPr>
      </p:pic>
      <p:pic>
        <p:nvPicPr>
          <p:cNvPr id="36883" name="Picture 19" descr="ntt-dome-pre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9975" y="1196975"/>
            <a:ext cx="688975" cy="835025"/>
          </a:xfrm>
          <a:prstGeom prst="rect">
            <a:avLst/>
          </a:prstGeom>
          <a:noFill/>
        </p:spPr>
      </p:pic>
      <p:pic>
        <p:nvPicPr>
          <p:cNvPr id="36884" name="Picture 20" descr="dsc00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8675" y="1196975"/>
            <a:ext cx="811213" cy="904875"/>
          </a:xfrm>
          <a:prstGeom prst="rect">
            <a:avLst/>
          </a:prstGeom>
          <a:noFill/>
        </p:spPr>
      </p:pic>
      <p:pic>
        <p:nvPicPr>
          <p:cNvPr id="36885" name="Picture 21" descr="bigblu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32563" y="3703638"/>
            <a:ext cx="1652587" cy="1200150"/>
          </a:xfrm>
          <a:prstGeom prst="rect">
            <a:avLst/>
          </a:prstGeom>
          <a:noFill/>
        </p:spPr>
      </p:pic>
      <p:pic>
        <p:nvPicPr>
          <p:cNvPr id="36886" name="Picture 22" descr="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32563" y="2171700"/>
            <a:ext cx="1212850" cy="1184275"/>
          </a:xfrm>
          <a:prstGeom prst="rect">
            <a:avLst/>
          </a:prstGeom>
          <a:noFill/>
        </p:spPr>
      </p:pic>
      <p:pic>
        <p:nvPicPr>
          <p:cNvPr id="36887" name="Picture 23" descr="harps_og_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4800" y="2171700"/>
            <a:ext cx="1652588" cy="1195388"/>
          </a:xfrm>
          <a:prstGeom prst="rect">
            <a:avLst/>
          </a:prstGeom>
          <a:noFill/>
        </p:spPr>
      </p:pic>
      <p:pic>
        <p:nvPicPr>
          <p:cNvPr id="36888" name="Picture 24" descr="efiOnT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62400" y="3703638"/>
            <a:ext cx="1724025" cy="1252537"/>
          </a:xfrm>
          <a:prstGeom prst="rect">
            <a:avLst/>
          </a:prstGeom>
          <a:noFill/>
        </p:spPr>
      </p:pic>
      <p:pic>
        <p:nvPicPr>
          <p:cNvPr id="36890" name="Picture 26" descr="686981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17963" y="2171700"/>
            <a:ext cx="1628775" cy="1184275"/>
          </a:xfrm>
          <a:prstGeom prst="rect">
            <a:avLst/>
          </a:prstGeom>
          <a:noFill/>
        </p:spPr>
      </p:pic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6732588" y="5305425"/>
            <a:ext cx="1223962" cy="1219200"/>
          </a:xfrm>
          <a:prstGeom prst="rect">
            <a:avLst/>
          </a:prstGeom>
          <a:solidFill>
            <a:schemeClr val="accent1">
              <a:alpha val="49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7162800" y="6773863"/>
            <a:ext cx="5334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2F14A-D72E-4D7A-8859-BBD521C6FDCF}" type="slidenum">
              <a:rPr lang="en-GB"/>
              <a:pPr/>
              <a:t>11</a:t>
            </a:fld>
            <a:endParaRPr lang="en-GB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44450"/>
            <a:ext cx="8286750" cy="912813"/>
          </a:xfrm>
        </p:spPr>
        <p:txBody>
          <a:bodyPr/>
          <a:lstStyle/>
          <a:p>
            <a:r>
              <a:rPr lang="it-IT"/>
              <a:t>ALMA</a:t>
            </a:r>
          </a:p>
        </p:txBody>
      </p:sp>
      <p:sp>
        <p:nvSpPr>
          <p:cNvPr id="180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5400675" cy="5543550"/>
          </a:xfrm>
        </p:spPr>
        <p:txBody>
          <a:bodyPr>
            <a:normAutofit/>
          </a:bodyPr>
          <a:lstStyle/>
          <a:p>
            <a:r>
              <a:rPr lang="en-US" dirty="0"/>
              <a:t>Science requirements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Detect CO and [CII] in Milky  Way galaxy at z=3 in &lt; 24 hr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Dust emission, gas kinematics  in proto-planetary disks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Resolution to match Hubble,   JWST and 8-10m with AO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 Complement to Herschel</a:t>
            </a:r>
          </a:p>
          <a:p>
            <a:pPr>
              <a:spcBef>
                <a:spcPct val="40000"/>
              </a:spcBef>
            </a:pPr>
            <a:r>
              <a:rPr lang="en-US" dirty="0"/>
              <a:t>Specifications</a:t>
            </a:r>
          </a:p>
          <a:p>
            <a:pPr lvl="1">
              <a:spcBef>
                <a:spcPct val="10000"/>
              </a:spcBef>
            </a:pPr>
            <a:r>
              <a:rPr lang="it-IT" dirty="0"/>
              <a:t>66 antennas (54x12m, 12x7m)</a:t>
            </a:r>
          </a:p>
          <a:p>
            <a:pPr lvl="1"/>
            <a:r>
              <a:rPr lang="it-IT" dirty="0"/>
              <a:t>14 km max baseline (&lt; 10mas)</a:t>
            </a:r>
          </a:p>
          <a:p>
            <a:pPr lvl="1"/>
            <a:r>
              <a:rPr lang="it-IT" dirty="0"/>
              <a:t>30-1000 GHz (10–0.3mm),       up to 10 receiver bands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84888" y="4786354"/>
            <a:ext cx="3024187" cy="1643042"/>
            <a:chOff x="6084888" y="4810146"/>
            <a:chExt cx="3024187" cy="1643042"/>
          </a:xfrm>
        </p:grpSpPr>
        <p:grpSp>
          <p:nvGrpSpPr>
            <p:cNvPr id="3" name="Group 16"/>
            <p:cNvGrpSpPr/>
            <p:nvPr/>
          </p:nvGrpSpPr>
          <p:grpSpPr>
            <a:xfrm>
              <a:off x="6084888" y="4810146"/>
              <a:ext cx="2951162" cy="1619250"/>
              <a:chOff x="6084888" y="4833938"/>
              <a:chExt cx="2951162" cy="1619250"/>
            </a:xfrm>
          </p:grpSpPr>
          <p:pic>
            <p:nvPicPr>
              <p:cNvPr id="180224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16800" y="4833938"/>
                <a:ext cx="1619250" cy="1619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802247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84888" y="5499100"/>
                <a:ext cx="1223962" cy="9540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802248" name="Line 8"/>
              <p:cNvSpPr>
                <a:spLocks noChangeShapeType="1"/>
              </p:cNvSpPr>
              <p:nvPr/>
            </p:nvSpPr>
            <p:spPr bwMode="auto">
              <a:xfrm>
                <a:off x="6659563" y="6165850"/>
                <a:ext cx="792162" cy="287338"/>
              </a:xfrm>
              <a:prstGeom prst="line">
                <a:avLst/>
              </a:prstGeom>
              <a:noFill/>
              <a:ln w="28440">
                <a:solidFill>
                  <a:srgbClr val="E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2249" name="Line 9"/>
              <p:cNvSpPr>
                <a:spLocks noChangeShapeType="1"/>
              </p:cNvSpPr>
              <p:nvPr/>
            </p:nvSpPr>
            <p:spPr bwMode="auto">
              <a:xfrm flipV="1">
                <a:off x="6732588" y="4868863"/>
                <a:ext cx="673100" cy="865187"/>
              </a:xfrm>
              <a:prstGeom prst="line">
                <a:avLst/>
              </a:prstGeom>
              <a:noFill/>
              <a:ln w="28440">
                <a:solidFill>
                  <a:srgbClr val="E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02250" name="Text Box 10"/>
            <p:cNvSpPr txBox="1">
              <a:spLocks noChangeArrowheads="1"/>
            </p:cNvSpPr>
            <p:nvPr/>
          </p:nvSpPr>
          <p:spPr bwMode="auto">
            <a:xfrm>
              <a:off x="8123238" y="6116638"/>
              <a:ext cx="9858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0">
                  <a:solidFill>
                    <a:schemeClr val="bg1"/>
                  </a:solidFill>
                </a:rPr>
                <a:t>850 GHz</a:t>
              </a:r>
            </a:p>
          </p:txBody>
        </p:sp>
        <p:sp>
          <p:nvSpPr>
            <p:cNvPr id="1802251" name="Rectangle 11"/>
            <p:cNvSpPr>
              <a:spLocks noChangeArrowheads="1"/>
            </p:cNvSpPr>
            <p:nvPr/>
          </p:nvSpPr>
          <p:spPr bwMode="auto">
            <a:xfrm>
              <a:off x="8474075" y="4886325"/>
              <a:ext cx="635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ts val="1125"/>
                </a:spcBef>
                <a:buClr>
                  <a:srgbClr val="FFFF99"/>
                </a:buClr>
                <a:buSzPct val="100000"/>
                <a:buFont typeface="Arial" charset="0"/>
                <a:buNone/>
              </a:pPr>
              <a:r>
                <a:rPr lang="en-GB" sz="1600" i="0">
                  <a:solidFill>
                    <a:schemeClr val="bg1"/>
                  </a:solidFill>
                </a:rPr>
                <a:t>5AU</a:t>
              </a:r>
              <a:r>
                <a:rPr lang="en-GB" sz="1600" b="1" i="0"/>
                <a:t> </a:t>
              </a:r>
            </a:p>
          </p:txBody>
        </p:sp>
      </p:grpSp>
      <p:sp>
        <p:nvSpPr>
          <p:cNvPr id="1802252" name="Line 12"/>
          <p:cNvSpPr>
            <a:spLocks noChangeShapeType="1"/>
          </p:cNvSpPr>
          <p:nvPr/>
        </p:nvSpPr>
        <p:spPr bwMode="auto">
          <a:xfrm>
            <a:off x="8604250" y="5229225"/>
            <a:ext cx="360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9" name="Group 18"/>
          <p:cNvGrpSpPr/>
          <p:nvPr/>
        </p:nvGrpSpPr>
        <p:grpSpPr>
          <a:xfrm>
            <a:off x="6084888" y="1071546"/>
            <a:ext cx="2987675" cy="3589337"/>
            <a:chOff x="6084888" y="1071546"/>
            <a:chExt cx="2987675" cy="3589337"/>
          </a:xfrm>
        </p:grpSpPr>
        <p:grpSp>
          <p:nvGrpSpPr>
            <p:cNvPr id="2" name="Group 15"/>
            <p:cNvGrpSpPr/>
            <p:nvPr/>
          </p:nvGrpSpPr>
          <p:grpSpPr>
            <a:xfrm>
              <a:off x="6084888" y="1071546"/>
              <a:ext cx="2987675" cy="3589337"/>
              <a:chOff x="6084888" y="1125538"/>
              <a:chExt cx="2987675" cy="3589337"/>
            </a:xfrm>
          </p:grpSpPr>
          <p:pic>
            <p:nvPicPr>
              <p:cNvPr id="1802244" name="Picture 4" descr="HDF_opt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084888" y="1125538"/>
                <a:ext cx="2987675" cy="1765300"/>
              </a:xfrm>
              <a:prstGeom prst="rect">
                <a:avLst/>
              </a:prstGeom>
              <a:noFill/>
            </p:spPr>
          </p:pic>
          <p:pic>
            <p:nvPicPr>
              <p:cNvPr id="1802245" name="Picture 5" descr="HDF_ALMA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084888" y="2924175"/>
                <a:ext cx="2986087" cy="1790700"/>
              </a:xfrm>
              <a:prstGeom prst="rect">
                <a:avLst/>
              </a:prstGeom>
              <a:noFill/>
            </p:spPr>
          </p:pic>
        </p:grpSp>
        <p:sp>
          <p:nvSpPr>
            <p:cNvPr id="1802253" name="Text Box 13"/>
            <p:cNvSpPr txBox="1">
              <a:spLocks noChangeArrowheads="1"/>
            </p:cNvSpPr>
            <p:nvPr/>
          </p:nvSpPr>
          <p:spPr bwMode="auto">
            <a:xfrm>
              <a:off x="6091238" y="2341563"/>
              <a:ext cx="641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0">
                  <a:solidFill>
                    <a:schemeClr val="bg1"/>
                  </a:solidFill>
                </a:rPr>
                <a:t>HST</a:t>
              </a:r>
            </a:p>
          </p:txBody>
        </p:sp>
        <p:sp>
          <p:nvSpPr>
            <p:cNvPr id="1802254" name="Text Box 14"/>
            <p:cNvSpPr txBox="1">
              <a:spLocks noChangeArrowheads="1"/>
            </p:cNvSpPr>
            <p:nvPr/>
          </p:nvSpPr>
          <p:spPr bwMode="auto">
            <a:xfrm>
              <a:off x="6103938" y="4076700"/>
              <a:ext cx="844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</a:rPr>
                <a:t>ALMA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6611B-3E41-4228-BE8D-5CC32474F5F1}" type="slidenum">
              <a:rPr lang="en-GB"/>
              <a:pPr/>
              <a:t>12</a:t>
            </a:fld>
            <a:endParaRPr lang="en-GB"/>
          </a:p>
        </p:txBody>
      </p:sp>
      <p:sp>
        <p:nvSpPr>
          <p:cNvPr id="180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E-ELT</a:t>
            </a:r>
          </a:p>
        </p:txBody>
      </p:sp>
      <p:sp>
        <p:nvSpPr>
          <p:cNvPr id="180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7554912" cy="4970462"/>
          </a:xfrm>
        </p:spPr>
        <p:txBody>
          <a:bodyPr>
            <a:normAutofit/>
          </a:bodyPr>
          <a:lstStyle/>
          <a:p>
            <a:r>
              <a:rPr lang="en-US" dirty="0"/>
              <a:t>Detailed design study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Baseline 42m primary mirror</a:t>
            </a:r>
            <a:endParaRPr lang="en-US" dirty="0">
              <a:cs typeface="Arial" charset="0"/>
            </a:endParaRPr>
          </a:p>
          <a:p>
            <a:pPr lvl="1"/>
            <a:r>
              <a:rPr lang="en-US" dirty="0">
                <a:cs typeface="Arial" charset="0"/>
              </a:rPr>
              <a:t>Adaptive optics </a:t>
            </a:r>
            <a:r>
              <a:rPr lang="en-US" dirty="0" smtClean="0">
                <a:cs typeface="Arial" charset="0"/>
              </a:rPr>
              <a:t>built-in</a:t>
            </a:r>
            <a:endParaRPr lang="en-US" dirty="0">
              <a:cs typeface="Arial" charset="0"/>
            </a:endParaRPr>
          </a:p>
          <a:p>
            <a:pPr lvl="1"/>
            <a:r>
              <a:rPr lang="en-US" dirty="0">
                <a:cs typeface="Arial" charset="0"/>
              </a:rPr>
              <a:t>Industry strongly engaged</a:t>
            </a:r>
          </a:p>
          <a:p>
            <a:pPr lvl="1"/>
            <a:r>
              <a:rPr lang="en-US" dirty="0" smtClean="0">
                <a:cs typeface="Arial" charset="0"/>
              </a:rPr>
              <a:t>Study </a:t>
            </a:r>
            <a:r>
              <a:rPr lang="en-US" dirty="0">
                <a:cs typeface="Arial" charset="0"/>
              </a:rPr>
              <a:t>complete in 2010</a:t>
            </a:r>
          </a:p>
          <a:p>
            <a:pPr>
              <a:spcBef>
                <a:spcPct val="40000"/>
              </a:spcBef>
            </a:pPr>
            <a:r>
              <a:rPr lang="en-US" dirty="0">
                <a:cs typeface="Arial" charset="0"/>
              </a:rPr>
              <a:t>Project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Builds on </a:t>
            </a:r>
            <a:r>
              <a:rPr lang="en-US" i="1" dirty="0"/>
              <a:t>entire</a:t>
            </a:r>
            <a:r>
              <a:rPr lang="en-US" dirty="0"/>
              <a:t> expertise at ESO </a:t>
            </a:r>
            <a:r>
              <a:rPr lang="en-US" i="1" dirty="0"/>
              <a:t>and</a:t>
            </a:r>
            <a:r>
              <a:rPr lang="en-US" dirty="0"/>
              <a:t> in </a:t>
            </a:r>
            <a:r>
              <a:rPr lang="en-US" dirty="0" smtClean="0"/>
              <a:t>the member </a:t>
            </a:r>
            <a:r>
              <a:rPr lang="en-US" dirty="0"/>
              <a:t>states</a:t>
            </a:r>
          </a:p>
          <a:p>
            <a:pPr lvl="1"/>
            <a:r>
              <a:rPr lang="en-US" dirty="0"/>
              <a:t>Construction 2011-2018</a:t>
            </a:r>
          </a:p>
          <a:p>
            <a:pPr lvl="1"/>
            <a:r>
              <a:rPr lang="en-US" dirty="0"/>
              <a:t>Synergy: JWST/ALMA/SKA</a:t>
            </a:r>
            <a:endParaRPr lang="en-US" dirty="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2883F3-36CA-4C21-93CD-EEA36FAFDE01}" type="slidenum">
              <a:rPr lang="en-GB"/>
              <a:pPr/>
              <a:t>13</a:t>
            </a:fld>
            <a:endParaRPr lang="en-GB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 t="13161" r="1418"/>
          <a:stretch>
            <a:fillRect/>
          </a:stretch>
        </p:blipFill>
        <p:spPr bwMode="auto">
          <a:xfrm>
            <a:off x="827088" y="1068388"/>
            <a:ext cx="8269287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3560763" y="188913"/>
            <a:ext cx="2019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i="0"/>
              <a:t>Paranal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7A1368F-46F7-44C0-94E3-459134AECB64}" type="slidenum">
              <a:rPr lang="en-GB"/>
              <a:pPr/>
              <a:t>14</a:t>
            </a:fld>
            <a:endParaRPr lang="en-GB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3317" name="Picture 4" descr="ESO-Paranal-51"/>
          <p:cNvPicPr>
            <a:picLocks noChangeAspect="1" noChangeArrowheads="1"/>
          </p:cNvPicPr>
          <p:nvPr/>
        </p:nvPicPr>
        <p:blipFill>
          <a:blip r:embed="rId2" cstate="print"/>
          <a:srcRect l="5905" t="4890" r="5905"/>
          <a:stretch>
            <a:fillRect/>
          </a:stretch>
        </p:blipFill>
        <p:spPr bwMode="auto">
          <a:xfrm>
            <a:off x="-254000" y="-26988"/>
            <a:ext cx="965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A14CF43-1734-43DA-AB38-8275EB1D1C29}" type="slidenum">
              <a:rPr lang="en-GB"/>
              <a:pPr/>
              <a:t>15</a:t>
            </a:fld>
            <a:endParaRPr lang="en-GB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4341" name="Picture 4" descr="paranal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238" y="-26988"/>
            <a:ext cx="10298113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VLT </a:t>
            </a:r>
            <a:r>
              <a:rPr lang="en-US" sz="2800" dirty="0">
                <a:solidFill>
                  <a:schemeClr val="tx1"/>
                </a:solidFill>
              </a:rPr>
              <a:t>Instruments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443115" y="1626978"/>
            <a:ext cx="184033" cy="45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2585593" y="1761515"/>
            <a:ext cx="184033" cy="45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007695" y="3357562"/>
            <a:ext cx="1993197" cy="1591200"/>
            <a:chOff x="4871166" y="3425524"/>
            <a:chExt cx="1993197" cy="1562045"/>
          </a:xfrm>
        </p:grpSpPr>
        <p:pic>
          <p:nvPicPr>
            <p:cNvPr id="39946" name="Picture 10" descr="vimosatn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0920" y="3683269"/>
              <a:ext cx="1923443" cy="1304300"/>
            </a:xfrm>
            <a:prstGeom prst="rect">
              <a:avLst/>
            </a:prstGeom>
            <a:noFill/>
          </p:spPr>
        </p:pic>
        <p:sp>
          <p:nvSpPr>
            <p:cNvPr id="39965" name="Rectangle 29"/>
            <p:cNvSpPr>
              <a:spLocks noChangeArrowheads="1"/>
            </p:cNvSpPr>
            <p:nvPr/>
          </p:nvSpPr>
          <p:spPr bwMode="auto">
            <a:xfrm>
              <a:off x="4871166" y="3425524"/>
              <a:ext cx="920166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3CFF34"/>
                  </a:solidFill>
                  <a:latin typeface="Arial" charset="0"/>
                  <a:ea typeface="ＭＳ Ｐゴシック" pitchFamily="1" charset="-128"/>
                </a:rPr>
                <a:t>VIMOS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071754" y="3357562"/>
            <a:ext cx="1786526" cy="1581469"/>
            <a:chOff x="7071754" y="3419400"/>
            <a:chExt cx="1786526" cy="1581469"/>
          </a:xfrm>
        </p:grpSpPr>
        <p:pic>
          <p:nvPicPr>
            <p:cNvPr id="39942" name="Picture 6" descr="D_NorbertphotosNAOS-CONICA_007"/>
            <p:cNvPicPr>
              <a:picLocks noChangeAspect="1" noChangeArrowheads="1"/>
            </p:cNvPicPr>
            <p:nvPr/>
          </p:nvPicPr>
          <p:blipFill>
            <a:blip r:embed="rId4" cstate="print"/>
            <a:srcRect r="18504"/>
            <a:stretch>
              <a:fillRect/>
            </a:stretch>
          </p:blipFill>
          <p:spPr bwMode="auto">
            <a:xfrm>
              <a:off x="7167828" y="3683269"/>
              <a:ext cx="1690452" cy="1317600"/>
            </a:xfrm>
            <a:prstGeom prst="rect">
              <a:avLst/>
            </a:prstGeom>
            <a:noFill/>
          </p:spPr>
        </p:pic>
        <p:sp>
          <p:nvSpPr>
            <p:cNvPr id="39968" name="Rectangle 32"/>
            <p:cNvSpPr>
              <a:spLocks noChangeArrowheads="1"/>
            </p:cNvSpPr>
            <p:nvPr/>
          </p:nvSpPr>
          <p:spPr bwMode="auto">
            <a:xfrm>
              <a:off x="7071754" y="3419400"/>
              <a:ext cx="857832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3CFF34"/>
                  </a:solidFill>
                  <a:latin typeface="Arial" charset="0"/>
                  <a:ea typeface="ＭＳ Ｐゴシック" pitchFamily="1" charset="-128"/>
                </a:rPr>
                <a:t>NACO</a:t>
              </a:r>
            </a:p>
          </p:txBody>
        </p:sp>
      </p:grpSp>
      <p:pic>
        <p:nvPicPr>
          <p:cNvPr id="39955" name="Picture 19" descr="AKA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2081" y="1110073"/>
            <a:ext cx="675283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20" descr="AKA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5177" y="1110073"/>
            <a:ext cx="627791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7" name="Picture 21" descr="AKA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4485" y="1110073"/>
            <a:ext cx="753942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8" name="Picture 22" descr="AKA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5564" y="1110073"/>
            <a:ext cx="701997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55"/>
          <p:cNvGrpSpPr/>
          <p:nvPr/>
        </p:nvGrpSpPr>
        <p:grpSpPr>
          <a:xfrm>
            <a:off x="5000628" y="5000636"/>
            <a:ext cx="1994682" cy="1591200"/>
            <a:chOff x="5000628" y="5000636"/>
            <a:chExt cx="1994682" cy="1591200"/>
          </a:xfrm>
        </p:grpSpPr>
        <p:pic>
          <p:nvPicPr>
            <p:cNvPr id="39941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71867" y="5282228"/>
              <a:ext cx="1923443" cy="1309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960" name="Rectangle 24"/>
            <p:cNvSpPr>
              <a:spLocks noChangeArrowheads="1"/>
            </p:cNvSpPr>
            <p:nvPr/>
          </p:nvSpPr>
          <p:spPr bwMode="auto">
            <a:xfrm>
              <a:off x="5000628" y="5000636"/>
              <a:ext cx="896420" cy="348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3CFF34"/>
                  </a:solidFill>
                  <a:latin typeface="Arial" charset="0"/>
                  <a:ea typeface="ＭＳ Ｐゴシック" pitchFamily="1" charset="-128"/>
                </a:rPr>
                <a:t>ISAAC</a:t>
              </a:r>
            </a:p>
          </p:txBody>
        </p:sp>
      </p:grpSp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10" cstate="print"/>
          <a:srcRect b="13419"/>
          <a:stretch>
            <a:fillRect/>
          </a:stretch>
        </p:blipFill>
        <p:spPr bwMode="auto">
          <a:xfrm>
            <a:off x="880318" y="1967662"/>
            <a:ext cx="1852205" cy="1318462"/>
          </a:xfrm>
          <a:prstGeom prst="rect">
            <a:avLst/>
          </a:prstGeom>
          <a:noFill/>
        </p:spPr>
      </p:pic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809079" y="1695755"/>
            <a:ext cx="946880" cy="36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3CFF34"/>
                </a:solidFill>
                <a:latin typeface="Arial" charset="0"/>
                <a:ea typeface="ＭＳ Ｐゴシック" pitchFamily="1" charset="-128"/>
              </a:rPr>
              <a:t>FORS2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808380" y="3357562"/>
            <a:ext cx="1691918" cy="1591200"/>
            <a:chOff x="755650" y="5044216"/>
            <a:chExt cx="1691918" cy="1392103"/>
          </a:xfrm>
        </p:grpSpPr>
        <p:pic>
          <p:nvPicPr>
            <p:cNvPr id="39959" name="Picture 23" descr="CRIRES_NasmythA_me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80318" y="5314706"/>
              <a:ext cx="1567250" cy="1121613"/>
            </a:xfrm>
            <a:prstGeom prst="rect">
              <a:avLst/>
            </a:prstGeom>
            <a:noFill/>
          </p:spPr>
        </p:pic>
        <p:sp>
          <p:nvSpPr>
            <p:cNvPr id="39962" name="Rectangle 26"/>
            <p:cNvSpPr>
              <a:spLocks noChangeArrowheads="1"/>
            </p:cNvSpPr>
            <p:nvPr/>
          </p:nvSpPr>
          <p:spPr bwMode="auto">
            <a:xfrm>
              <a:off x="755650" y="5044216"/>
              <a:ext cx="1047802" cy="365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3CFF34"/>
                  </a:solidFill>
                  <a:latin typeface="Arial" charset="0"/>
                  <a:ea typeface="ＭＳ Ｐゴシック" pitchFamily="1" charset="-128"/>
                </a:rPr>
                <a:t>CRIRES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928926" y="3357562"/>
            <a:ext cx="1905634" cy="1591200"/>
            <a:chOff x="2821571" y="3411362"/>
            <a:chExt cx="1905634" cy="1597450"/>
          </a:xfrm>
        </p:grpSpPr>
        <p:pic>
          <p:nvPicPr>
            <p:cNvPr id="39947" name="Picture 11" descr="uvespic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75000" y="3683269"/>
              <a:ext cx="1852205" cy="1325543"/>
            </a:xfrm>
            <a:prstGeom prst="rect">
              <a:avLst/>
            </a:prstGeom>
            <a:noFill/>
          </p:spPr>
        </p:pic>
        <p:sp>
          <p:nvSpPr>
            <p:cNvPr id="39963" name="Rectangle 27"/>
            <p:cNvSpPr>
              <a:spLocks noChangeArrowheads="1"/>
            </p:cNvSpPr>
            <p:nvPr/>
          </p:nvSpPr>
          <p:spPr bwMode="auto">
            <a:xfrm>
              <a:off x="2821571" y="3411362"/>
              <a:ext cx="805887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3CFF34"/>
                  </a:solidFill>
                  <a:latin typeface="Arial" charset="0"/>
                  <a:ea typeface="ＭＳ Ｐゴシック" pitchFamily="1" charset="-128"/>
                </a:rPr>
                <a:t>UVES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857488" y="1643972"/>
            <a:ext cx="2012193" cy="1591200"/>
            <a:chOff x="2857488" y="1643972"/>
            <a:chExt cx="2012193" cy="1648431"/>
          </a:xfrm>
        </p:grpSpPr>
        <p:pic>
          <p:nvPicPr>
            <p:cNvPr id="39945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46238" y="1915878"/>
              <a:ext cx="1923443" cy="1376525"/>
            </a:xfrm>
            <a:prstGeom prst="rect">
              <a:avLst/>
            </a:prstGeom>
            <a:noFill/>
          </p:spPr>
        </p:pic>
        <p:sp>
          <p:nvSpPr>
            <p:cNvPr id="39964" name="Rectangle 28"/>
            <p:cNvSpPr>
              <a:spLocks noChangeArrowheads="1"/>
            </p:cNvSpPr>
            <p:nvPr/>
          </p:nvSpPr>
          <p:spPr bwMode="auto">
            <a:xfrm>
              <a:off x="2857488" y="1643972"/>
              <a:ext cx="1123493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3CFF34"/>
                  </a:solidFill>
                  <a:latin typeface="Arial" charset="0"/>
                  <a:ea typeface="ＭＳ Ｐゴシック" pitchFamily="1" charset="-128"/>
                </a:rPr>
                <a:t>FLAMES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005789" y="1615542"/>
            <a:ext cx="1923665" cy="1578253"/>
            <a:chOff x="5005789" y="1615542"/>
            <a:chExt cx="1923665" cy="1578253"/>
          </a:xfrm>
        </p:grpSpPr>
        <p:pic>
          <p:nvPicPr>
            <p:cNvPr id="39939" name="Picture 3" descr="VISIR"/>
            <p:cNvPicPr>
              <a:picLocks noChangeAspect="1" noChangeArrowheads="1"/>
            </p:cNvPicPr>
            <p:nvPr/>
          </p:nvPicPr>
          <p:blipFill>
            <a:blip r:embed="rId14" cstate="print"/>
            <a:srcRect l="2945" r="5758"/>
            <a:stretch>
              <a:fillRect/>
            </a:stretch>
          </p:blipFill>
          <p:spPr bwMode="auto">
            <a:xfrm>
              <a:off x="5072066" y="1876195"/>
              <a:ext cx="1857388" cy="13176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9966" name="Rectangle 30"/>
            <p:cNvSpPr>
              <a:spLocks noChangeArrowheads="1"/>
            </p:cNvSpPr>
            <p:nvPr/>
          </p:nvSpPr>
          <p:spPr bwMode="auto">
            <a:xfrm>
              <a:off x="5005789" y="1615542"/>
              <a:ext cx="780657" cy="313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3CFF34"/>
                  </a:solidFill>
                  <a:latin typeface="Arial" charset="0"/>
                  <a:ea typeface="ＭＳ Ｐゴシック" pitchFamily="1" charset="-128"/>
                </a:rPr>
                <a:t>VISIR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072330" y="1633450"/>
            <a:ext cx="1738404" cy="1600028"/>
            <a:chOff x="7072330" y="1633450"/>
            <a:chExt cx="1738404" cy="1600028"/>
          </a:xfrm>
        </p:grpSpPr>
        <p:pic>
          <p:nvPicPr>
            <p:cNvPr id="39940" name="Picture 4" descr="SINFONI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48753" y="1915878"/>
              <a:ext cx="1661981" cy="13176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9967" name="Rectangle 31"/>
            <p:cNvSpPr>
              <a:spLocks noChangeArrowheads="1"/>
            </p:cNvSpPr>
            <p:nvPr/>
          </p:nvSpPr>
          <p:spPr bwMode="auto">
            <a:xfrm>
              <a:off x="7072330" y="1633450"/>
              <a:ext cx="1111620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3CFF34"/>
                  </a:solidFill>
                  <a:latin typeface="Arial" charset="0"/>
                  <a:ea typeface="ＭＳ Ｐゴシック" pitchFamily="1" charset="-128"/>
                </a:rPr>
                <a:t>SINFONI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857488" y="5007600"/>
            <a:ext cx="2000264" cy="1612917"/>
            <a:chOff x="2857488" y="5007600"/>
            <a:chExt cx="2000264" cy="1612917"/>
          </a:xfrm>
        </p:grpSpPr>
        <p:sp>
          <p:nvSpPr>
            <p:cNvPr id="39972" name="Rectangle 36"/>
            <p:cNvSpPr>
              <a:spLocks noChangeArrowheads="1"/>
            </p:cNvSpPr>
            <p:nvPr/>
          </p:nvSpPr>
          <p:spPr bwMode="auto">
            <a:xfrm>
              <a:off x="2857488" y="5007600"/>
              <a:ext cx="12618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3CFF34"/>
                  </a:solidFill>
                  <a:ea typeface="ＭＳ Ｐゴシック" pitchFamily="1" charset="-128"/>
                </a:rPr>
                <a:t>X-shooter</a:t>
              </a:r>
              <a:endParaRPr lang="en-US" sz="1800" b="1" dirty="0" smtClean="0">
                <a:solidFill>
                  <a:srgbClr val="3CFF34"/>
                </a:solidFill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79873" name="Picture 1"/>
            <p:cNvPicPr>
              <a:picLocks noChangeAspect="1" noChangeArrowheads="1"/>
            </p:cNvPicPr>
            <p:nvPr/>
          </p:nvPicPr>
          <p:blipFill>
            <a:blip r:embed="rId16" cstate="print"/>
            <a:srcRect r="2468"/>
            <a:stretch>
              <a:fillRect/>
            </a:stretch>
          </p:blipFill>
          <p:spPr bwMode="auto">
            <a:xfrm>
              <a:off x="2928926" y="5302917"/>
              <a:ext cx="1928826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" name="Group 54"/>
          <p:cNvGrpSpPr/>
          <p:nvPr/>
        </p:nvGrpSpPr>
        <p:grpSpPr>
          <a:xfrm>
            <a:off x="7072330" y="5000636"/>
            <a:ext cx="1857388" cy="1603352"/>
            <a:chOff x="7072330" y="5000636"/>
            <a:chExt cx="1857388" cy="1603352"/>
          </a:xfrm>
        </p:grpSpPr>
        <p:pic>
          <p:nvPicPr>
            <p:cNvPr id="39973" name="Picture 37" descr="HawkI_2"/>
            <p:cNvPicPr>
              <a:picLocks noChangeAspect="1" noChangeArrowheads="1"/>
            </p:cNvPicPr>
            <p:nvPr/>
          </p:nvPicPr>
          <p:blipFill>
            <a:blip r:embed="rId17" cstate="print"/>
            <a:srcRect r="10814" b="15631"/>
            <a:stretch>
              <a:fillRect/>
            </a:stretch>
          </p:blipFill>
          <p:spPr bwMode="auto">
            <a:xfrm>
              <a:off x="7162526" y="5286388"/>
              <a:ext cx="1767192" cy="1317600"/>
            </a:xfrm>
            <a:prstGeom prst="rect">
              <a:avLst/>
            </a:prstGeom>
            <a:noFill/>
          </p:spPr>
        </p:pic>
        <p:sp>
          <p:nvSpPr>
            <p:cNvPr id="54" name="Rectangle 24"/>
            <p:cNvSpPr>
              <a:spLocks noChangeArrowheads="1"/>
            </p:cNvSpPr>
            <p:nvPr/>
          </p:nvSpPr>
          <p:spPr bwMode="auto">
            <a:xfrm>
              <a:off x="7072330" y="5000636"/>
              <a:ext cx="10311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3CFF34"/>
                  </a:solidFill>
                  <a:ea typeface="ＭＳ Ｐゴシック" pitchFamily="1" charset="-128"/>
                </a:rPr>
                <a:t>HAWK-I</a:t>
              </a:r>
              <a:endParaRPr lang="en-US" sz="1800" b="1" dirty="0">
                <a:solidFill>
                  <a:srgbClr val="3CFF34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VLTI </a:t>
            </a:r>
            <a:r>
              <a:rPr lang="en-US" sz="2800" dirty="0">
                <a:solidFill>
                  <a:schemeClr val="tx1"/>
                </a:solidFill>
              </a:rPr>
              <a:t>Instruments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218045" y="3929066"/>
            <a:ext cx="5997161" cy="2488704"/>
            <a:chOff x="357158" y="4133780"/>
            <a:chExt cx="5997161" cy="2488704"/>
          </a:xfrm>
        </p:grpSpPr>
        <p:pic>
          <p:nvPicPr>
            <p:cNvPr id="39954" name="Picture 18" descr="AMB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597" y="4462484"/>
              <a:ext cx="5925722" cy="21600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9969" name="Rectangle 33"/>
            <p:cNvSpPr>
              <a:spLocks noChangeArrowheads="1"/>
            </p:cNvSpPr>
            <p:nvPr/>
          </p:nvSpPr>
          <p:spPr bwMode="auto">
            <a:xfrm>
              <a:off x="357158" y="4133780"/>
              <a:ext cx="1022571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0070C0"/>
                  </a:solidFill>
                  <a:latin typeface="Arial" charset="0"/>
                  <a:ea typeface="ＭＳ Ｐゴシック" pitchFamily="1" charset="-128"/>
                </a:rPr>
                <a:t>AMBER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414605" y="1630908"/>
            <a:ext cx="4800733" cy="2470036"/>
            <a:chOff x="3286116" y="1630908"/>
            <a:chExt cx="4800733" cy="2470036"/>
          </a:xfrm>
        </p:grpSpPr>
        <p:sp>
          <p:nvSpPr>
            <p:cNvPr id="39970" name="Rectangle 34"/>
            <p:cNvSpPr>
              <a:spLocks noChangeArrowheads="1"/>
            </p:cNvSpPr>
            <p:nvPr/>
          </p:nvSpPr>
          <p:spPr bwMode="auto">
            <a:xfrm>
              <a:off x="3286116" y="1630908"/>
              <a:ext cx="7225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0070C0"/>
                  </a:solidFill>
                  <a:latin typeface="Arial" charset="0"/>
                  <a:ea typeface="ＭＳ Ｐゴシック" pitchFamily="1" charset="-128"/>
                </a:rPr>
                <a:t>MIDI</a:t>
              </a:r>
            </a:p>
          </p:txBody>
        </p:sp>
        <p:pic>
          <p:nvPicPr>
            <p:cNvPr id="39953" name="Picture 17" descr="MIDIIns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87094" y="1940944"/>
              <a:ext cx="4699755" cy="2160000"/>
            </a:xfrm>
            <a:prstGeom prst="rect">
              <a:avLst/>
            </a:prstGeom>
            <a:solidFill>
              <a:schemeClr val="accent3"/>
            </a:solidFill>
          </p:spPr>
        </p:pic>
      </p:grpSp>
      <p:pic>
        <p:nvPicPr>
          <p:cNvPr id="39955" name="Picture 19" descr="AKA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2081" y="1110073"/>
            <a:ext cx="675283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20" descr="AKA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5177" y="1110073"/>
            <a:ext cx="627791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7" name="Picture 21" descr="AKA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4485" y="1110073"/>
            <a:ext cx="753942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8" name="Picture 22" descr="AKA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5564" y="1110073"/>
            <a:ext cx="701997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8" y="2000240"/>
            <a:ext cx="2523313" cy="168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64" y="4429132"/>
            <a:ext cx="2309802" cy="153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772400" cy="701675"/>
          </a:xfrm>
        </p:spPr>
        <p:txBody>
          <a:bodyPr>
            <a:spAutoFit/>
          </a:bodyPr>
          <a:lstStyle/>
          <a:p>
            <a:pPr eaLnBrk="1" hangingPunct="1"/>
            <a:r>
              <a:rPr lang="en-GB" smtClean="0">
                <a:solidFill>
                  <a:schemeClr val="tx1"/>
                </a:solidFill>
              </a:rPr>
              <a:t>Rapid Response Mode (RRM)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079625" y="2201863"/>
            <a:ext cx="1841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>
              <a:solidFill>
                <a:srgbClr val="4A4A4A"/>
              </a:solidFill>
            </a:endParaRPr>
          </a:p>
        </p:txBody>
      </p:sp>
      <p:pic>
        <p:nvPicPr>
          <p:cNvPr id="29700" name="Picture 4" descr="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268413"/>
            <a:ext cx="5148262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827088" y="1268413"/>
            <a:ext cx="3168650" cy="1917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/>
              <a:t>UVES observations of </a:t>
            </a:r>
          </a:p>
          <a:p>
            <a:r>
              <a:rPr lang="es-ES_tradnl"/>
              <a:t>GRB 060418 </a:t>
            </a:r>
          </a:p>
          <a:p>
            <a:r>
              <a:rPr lang="es-ES_tradnl">
                <a:solidFill>
                  <a:srgbClr val="FF0000"/>
                </a:solidFill>
              </a:rPr>
              <a:t>10 minutes</a:t>
            </a:r>
          </a:p>
          <a:p>
            <a:r>
              <a:rPr lang="es-ES_tradnl"/>
              <a:t>after the initial </a:t>
            </a:r>
          </a:p>
          <a:p>
            <a:r>
              <a:rPr lang="es-ES_tradnl"/>
              <a:t>Swift trigger</a:t>
            </a:r>
          </a:p>
        </p:txBody>
      </p:sp>
      <p:pic>
        <p:nvPicPr>
          <p:cNvPr id="29702" name="Picture 6" descr="phot-17a-07-pre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3284538"/>
            <a:ext cx="236220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116013" y="5661025"/>
            <a:ext cx="2720975" cy="825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600"/>
              <a:t>Many metal line systems</a:t>
            </a:r>
          </a:p>
          <a:p>
            <a:r>
              <a:rPr lang="es-ES_tradnl" sz="1600"/>
              <a:t>at 3 redshifts. </a:t>
            </a:r>
          </a:p>
          <a:p>
            <a:r>
              <a:rPr lang="es-ES_tradnl" sz="1600"/>
              <a:t>[Zn/Fe] &gt;&gt; QSO abs.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VISTA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11250"/>
            <a:ext cx="7921376" cy="4754563"/>
          </a:xfrm>
        </p:spPr>
        <p:txBody>
          <a:bodyPr/>
          <a:lstStyle/>
          <a:p>
            <a:pPr eaLnBrk="1" hangingPunct="1"/>
            <a:r>
              <a:rPr lang="en-GB" dirty="0" smtClean="0"/>
              <a:t>VISTA in operations since April 2010</a:t>
            </a:r>
          </a:p>
          <a:p>
            <a:pPr eaLnBrk="1" hangingPunct="1">
              <a:spcBef>
                <a:spcPct val="10000"/>
              </a:spcBef>
            </a:pPr>
            <a:r>
              <a:rPr lang="en-GB" dirty="0" smtClean="0"/>
              <a:t>Multi-year programme of  large public surveys</a:t>
            </a:r>
          </a:p>
          <a:p>
            <a:pPr marL="0" indent="0" eaLnBrk="1" hangingPunct="1">
              <a:spcBef>
                <a:spcPct val="10000"/>
              </a:spcBef>
              <a:buNone/>
            </a:pPr>
            <a:endParaRPr lang="en-GB" dirty="0" smtClean="0"/>
          </a:p>
          <a:p>
            <a:pPr marL="0" indent="0" eaLnBrk="1" hangingPunct="1">
              <a:spcBef>
                <a:spcPct val="10000"/>
              </a:spcBef>
              <a:buNone/>
            </a:pPr>
            <a:endParaRPr lang="en-GB" dirty="0" smtClean="0"/>
          </a:p>
          <a:p>
            <a:pPr marL="0" indent="0" eaLnBrk="1" hangingPunct="1">
              <a:spcBef>
                <a:spcPct val="10000"/>
              </a:spcBef>
              <a:buNone/>
            </a:pPr>
            <a:endParaRPr lang="en-GB" dirty="0" smtClean="0"/>
          </a:p>
          <a:p>
            <a:pPr marL="0" indent="0" eaLnBrk="1" hangingPunct="1">
              <a:spcBef>
                <a:spcPct val="10000"/>
              </a:spcBef>
              <a:buNone/>
            </a:pPr>
            <a:endParaRPr lang="en-GB" dirty="0" smtClean="0"/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8485188" y="1171575"/>
            <a:ext cx="67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VST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1547664" y="2132856"/>
            <a:ext cx="6552728" cy="4320480"/>
            <a:chOff x="2915816" y="2409668"/>
            <a:chExt cx="6048672" cy="3932642"/>
          </a:xfrm>
        </p:grpSpPr>
        <p:pic>
          <p:nvPicPr>
            <p:cNvPr id="17413" name="Picture 4" descr="VISTA Aug08"/>
            <p:cNvPicPr>
              <a:picLocks noChangeAspect="1" noChangeArrowheads="1"/>
            </p:cNvPicPr>
            <p:nvPr/>
          </p:nvPicPr>
          <p:blipFill>
            <a:blip r:embed="rId3" cstate="print"/>
            <a:srcRect b="2153"/>
            <a:stretch>
              <a:fillRect/>
            </a:stretch>
          </p:blipFill>
          <p:spPr bwMode="auto">
            <a:xfrm>
              <a:off x="2915816" y="2409668"/>
              <a:ext cx="6048672" cy="3932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Text Box 7"/>
            <p:cNvSpPr txBox="1">
              <a:spLocks noChangeArrowheads="1"/>
            </p:cNvSpPr>
            <p:nvPr/>
          </p:nvSpPr>
          <p:spPr bwMode="auto">
            <a:xfrm>
              <a:off x="7812360" y="5768429"/>
              <a:ext cx="9191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0" dirty="0">
                  <a:solidFill>
                    <a:schemeClr val="bg1"/>
                  </a:solidFill>
                </a:rPr>
                <a:t>VISTA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E3C53E6-5470-433E-BCF3-02EDF85E2586}" type="slidenum">
              <a:rPr lang="en-GB"/>
              <a:pPr/>
              <a:t>2</a:t>
            </a:fld>
            <a:endParaRPr lang="en-GB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795338" y="44450"/>
            <a:ext cx="8258175" cy="941388"/>
          </a:xfrm>
        </p:spPr>
        <p:txBody>
          <a:bodyPr/>
          <a:lstStyle/>
          <a:p>
            <a:pPr eaLnBrk="1" hangingPunct="1"/>
            <a:r>
              <a:rPr lang="en-GB" smtClean="0"/>
              <a:t>European Southern Observatory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2163" y="1052513"/>
            <a:ext cx="8351837" cy="540067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dirty="0" smtClean="0"/>
              <a:t>Mission</a:t>
            </a:r>
          </a:p>
          <a:p>
            <a:pPr lvl="1" eaLnBrk="1" hangingPunct="1"/>
            <a:r>
              <a:rPr lang="en-GB" dirty="0" smtClean="0"/>
              <a:t>Develop and operate world-class observing facilities  for astronomical research</a:t>
            </a:r>
          </a:p>
          <a:p>
            <a:pPr lvl="1" eaLnBrk="1" hangingPunct="1"/>
            <a:r>
              <a:rPr lang="en-GB" dirty="0" smtClean="0"/>
              <a:t>Organize collaborations in astronomy</a:t>
            </a:r>
          </a:p>
          <a:p>
            <a:pPr eaLnBrk="1" hangingPunct="1"/>
            <a:r>
              <a:rPr lang="en-GB" dirty="0" smtClean="0"/>
              <a:t>Intergovernmental treaty-level organization</a:t>
            </a:r>
          </a:p>
          <a:p>
            <a:pPr lvl="1" eaLnBrk="1" hangingPunct="1"/>
            <a:r>
              <a:rPr lang="en-GB" dirty="0" smtClean="0"/>
              <a:t>Founded in 1962, by 5 countries</a:t>
            </a:r>
          </a:p>
          <a:p>
            <a:pPr lvl="1" eaLnBrk="1" hangingPunct="1"/>
            <a:r>
              <a:rPr lang="en-GB" dirty="0" smtClean="0"/>
              <a:t>Currently 14 member states, Brazil in process of ratification </a:t>
            </a:r>
          </a:p>
          <a:p>
            <a:pPr eaLnBrk="1" hangingPunct="1"/>
            <a:r>
              <a:rPr lang="en-GB" dirty="0" smtClean="0"/>
              <a:t>Observatories in Chile</a:t>
            </a:r>
          </a:p>
          <a:p>
            <a:pPr lvl="1" eaLnBrk="1" hangingPunct="1"/>
            <a:r>
              <a:rPr lang="en-GB" dirty="0" smtClean="0"/>
              <a:t>Optical/infrared: La </a:t>
            </a:r>
            <a:r>
              <a:rPr lang="en-GB" dirty="0" err="1" smtClean="0"/>
              <a:t>Silla</a:t>
            </a:r>
            <a:r>
              <a:rPr lang="en-GB" dirty="0" smtClean="0"/>
              <a:t> and </a:t>
            </a:r>
            <a:r>
              <a:rPr lang="en-GB" dirty="0" err="1" smtClean="0"/>
              <a:t>Paranal</a:t>
            </a:r>
            <a:r>
              <a:rPr lang="en-GB" dirty="0" smtClean="0"/>
              <a:t>  </a:t>
            </a:r>
          </a:p>
          <a:p>
            <a:pPr lvl="1" eaLnBrk="1" hangingPunct="1"/>
            <a:r>
              <a:rPr lang="en-GB" dirty="0" smtClean="0"/>
              <a:t>Sub-mm: APEX and ALMA partnerships on </a:t>
            </a:r>
            <a:r>
              <a:rPr lang="en-GB" dirty="0" err="1" smtClean="0"/>
              <a:t>Chajnantor</a:t>
            </a:r>
            <a:endParaRPr lang="en-GB" dirty="0" smtClean="0"/>
          </a:p>
          <a:p>
            <a:pPr eaLnBrk="1" hangingPunct="1"/>
            <a:r>
              <a:rPr lang="en-GB" dirty="0" smtClean="0"/>
              <a:t>HQ in </a:t>
            </a:r>
            <a:r>
              <a:rPr lang="en-GB" dirty="0" err="1" smtClean="0"/>
              <a:t>Garching</a:t>
            </a:r>
            <a:r>
              <a:rPr lang="en-GB" dirty="0" smtClean="0"/>
              <a:t> and Office in Santiago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VISTA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Science Verification finished</a:t>
            </a:r>
          </a:p>
          <a:p>
            <a:pPr lvl="1"/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NGC 253 and Orion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Public Surveys started</a:t>
            </a:r>
          </a:p>
          <a:p>
            <a:pPr lvl="1"/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VHS, VVV, VIDEO, VIKING, VMC, </a:t>
            </a:r>
            <a:r>
              <a:rPr lang="en-GB" dirty="0" err="1" smtClean="0">
                <a:solidFill>
                  <a:schemeClr val="bg1">
                    <a:lumMod val="95000"/>
                  </a:schemeClr>
                </a:solidFill>
              </a:rPr>
              <a:t>UltraVISTA</a:t>
            </a:r>
            <a:endParaRPr lang="en-GB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Final assembly and systems tests ongoing</a:t>
            </a:r>
          </a:p>
          <a:p>
            <a:r>
              <a:rPr lang="en-GB" dirty="0" smtClean="0"/>
              <a:t>Surveys possibly will start in mid-2011</a:t>
            </a:r>
          </a:p>
          <a:p>
            <a:r>
              <a:rPr lang="en-GB" dirty="0" smtClean="0"/>
              <a:t>Review of the public surveys in September 2010</a:t>
            </a:r>
          </a:p>
          <a:p>
            <a:pPr lvl="1"/>
            <a:r>
              <a:rPr lang="en-GB" dirty="0" smtClean="0"/>
              <a:t>surveys were originally selected in 2005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347864" y="3284984"/>
            <a:ext cx="5184576" cy="3122984"/>
            <a:chOff x="5364163" y="3906838"/>
            <a:chExt cx="3800475" cy="2474912"/>
          </a:xfrm>
        </p:grpSpPr>
        <p:pic>
          <p:nvPicPr>
            <p:cNvPr id="4" name="Picture 4" descr="DSC_3441"/>
            <p:cNvPicPr>
              <a:picLocks noChangeAspect="1" noChangeArrowheads="1"/>
            </p:cNvPicPr>
            <p:nvPr/>
          </p:nvPicPr>
          <p:blipFill>
            <a:blip r:embed="rId2" cstate="print"/>
            <a:srcRect t="7245" b="10143"/>
            <a:stretch>
              <a:fillRect/>
            </a:stretch>
          </p:blipFill>
          <p:spPr bwMode="auto">
            <a:xfrm>
              <a:off x="5364163" y="3906838"/>
              <a:ext cx="3779837" cy="2474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8485188" y="5911850"/>
              <a:ext cx="6794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0">
                  <a:solidFill>
                    <a:schemeClr val="bg1"/>
                  </a:solidFill>
                </a:rPr>
                <a:t>VST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Top list of ESO science</a:t>
            </a:r>
            <a:endParaRPr lang="en-GB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Galactic Centre</a:t>
            </a:r>
          </a:p>
          <a:p>
            <a:pPr lvl="1" eaLnBrk="1" hangingPunct="1"/>
            <a:r>
              <a:rPr lang="en-US" smtClean="0"/>
              <a:t>Supermassive black hole</a:t>
            </a:r>
          </a:p>
          <a:p>
            <a:pPr eaLnBrk="1" hangingPunct="1"/>
            <a:r>
              <a:rPr lang="en-US" smtClean="0"/>
              <a:t>Extrasolar planets</a:t>
            </a:r>
          </a:p>
          <a:p>
            <a:pPr lvl="1" eaLnBrk="1" hangingPunct="1"/>
            <a:r>
              <a:rPr lang="en-US" smtClean="0"/>
              <a:t>First images of exo-planets</a:t>
            </a:r>
          </a:p>
          <a:p>
            <a:pPr lvl="1" eaLnBrk="1" hangingPunct="1"/>
            <a:r>
              <a:rPr lang="en-US" smtClean="0"/>
              <a:t>Lightest known planets</a:t>
            </a:r>
          </a:p>
          <a:p>
            <a:pPr eaLnBrk="1" hangingPunct="1"/>
            <a:r>
              <a:rPr lang="en-US" smtClean="0"/>
              <a:t>Accelerating Universe</a:t>
            </a:r>
          </a:p>
          <a:p>
            <a:pPr lvl="1" eaLnBrk="1" hangingPunct="1"/>
            <a:r>
              <a:rPr lang="en-US" smtClean="0"/>
              <a:t>Spectroscopy of distant supernovae</a:t>
            </a:r>
          </a:p>
          <a:p>
            <a:pPr eaLnBrk="1" hangingPunct="1"/>
            <a:r>
              <a:rPr lang="en-US" smtClean="0"/>
              <a:t>Gamma-Ray Bursts/Supernovae</a:t>
            </a:r>
          </a:p>
          <a:p>
            <a:pPr lvl="1" eaLnBrk="1" hangingPunct="1"/>
            <a:r>
              <a:rPr lang="en-US" smtClean="0"/>
              <a:t>Explosion physics</a:t>
            </a:r>
          </a:p>
          <a:p>
            <a:pPr lvl="1" eaLnBrk="1" hangingPunct="1"/>
            <a:r>
              <a:rPr lang="en-US" smtClean="0"/>
              <a:t>Tracers of the distant universe</a:t>
            </a:r>
          </a:p>
          <a:p>
            <a:pPr eaLnBrk="1" hangingPunct="1">
              <a:buFont typeface="Monotype Sorts" pitchFamily="112" charset="2"/>
              <a:buNone/>
            </a:pPr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GB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top science from ESO</a:t>
            </a:r>
            <a:endParaRPr lang="en-GB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Metal-poor stars</a:t>
            </a:r>
          </a:p>
          <a:p>
            <a:pPr lvl="1" eaLnBrk="1" hangingPunct="1"/>
            <a:r>
              <a:rPr lang="en-US" smtClean="0"/>
              <a:t>Tracing the chemical enrichment</a:t>
            </a:r>
          </a:p>
          <a:p>
            <a:pPr lvl="1" eaLnBrk="1" hangingPunct="1"/>
            <a:r>
              <a:rPr lang="en-US" smtClean="0"/>
              <a:t>Finding the oldest known stars</a:t>
            </a:r>
          </a:p>
          <a:p>
            <a:pPr eaLnBrk="1" hangingPunct="1"/>
            <a:r>
              <a:rPr lang="en-US" smtClean="0"/>
              <a:t>Stellar populations in nearby galaxies</a:t>
            </a:r>
          </a:p>
          <a:p>
            <a:pPr lvl="1" eaLnBrk="1" hangingPunct="1"/>
            <a:r>
              <a:rPr lang="en-US" smtClean="0"/>
              <a:t>Measuring stars beyond the Local Group</a:t>
            </a:r>
          </a:p>
          <a:p>
            <a:pPr eaLnBrk="1" hangingPunct="1"/>
            <a:r>
              <a:rPr lang="en-US" smtClean="0"/>
              <a:t>Massive galaxies in the distant Universe</a:t>
            </a:r>
            <a:endParaRPr lang="en-GB" smtClean="0"/>
          </a:p>
          <a:p>
            <a:pPr lvl="1" eaLnBrk="1" hangingPunct="1"/>
            <a:r>
              <a:rPr lang="en-US" smtClean="0"/>
              <a:t>Puzzles in galaxy formation</a:t>
            </a:r>
          </a:p>
          <a:p>
            <a:pPr eaLnBrk="1" hangingPunct="1"/>
            <a:r>
              <a:rPr lang="en-US" smtClean="0"/>
              <a:t>Varying physical constants?</a:t>
            </a:r>
          </a:p>
          <a:p>
            <a:pPr lvl="1" eaLnBrk="1" hangingPunct="1"/>
            <a:r>
              <a:rPr lang="en-US" smtClean="0"/>
              <a:t>Measure the fine-structure constant over time</a:t>
            </a:r>
          </a:p>
          <a:p>
            <a:pPr eaLnBrk="1" hangingPunct="1"/>
            <a:r>
              <a:rPr lang="en-US" smtClean="0"/>
              <a:t>Testing the cosmological model</a:t>
            </a:r>
          </a:p>
          <a:p>
            <a:pPr lvl="1" eaLnBrk="1" hangingPunct="1"/>
            <a:r>
              <a:rPr lang="en-US" smtClean="0"/>
              <a:t>Cosmic background temperature</a:t>
            </a:r>
            <a:endParaRPr lang="en-GB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top science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00"/>
              </a:spcBef>
            </a:pPr>
            <a:r>
              <a:rPr lang="en-US" dirty="0" smtClean="0"/>
              <a:t>Detecting and imaging the torus around AGN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Measure the geometric shape of stars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Determine the size of stars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E.g. </a:t>
            </a:r>
            <a:r>
              <a:rPr lang="en-US" dirty="0" err="1" smtClean="0"/>
              <a:t>Cepheids</a:t>
            </a:r>
            <a:r>
              <a:rPr lang="en-US" dirty="0" smtClean="0"/>
              <a:t> to calibrate the period-luminosity relation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Star formation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Debris disks, chemistry in </a:t>
            </a:r>
            <a:r>
              <a:rPr lang="en-US" dirty="0" err="1" smtClean="0"/>
              <a:t>circumstellar</a:t>
            </a:r>
            <a:r>
              <a:rPr lang="en-US" dirty="0" smtClean="0"/>
              <a:t> disks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Measure the structure of the Milky Way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Local spiral arm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Bulge, disk and halo, run-away stars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Solar System objects</a:t>
            </a:r>
          </a:p>
          <a:p>
            <a:pPr lvl="1">
              <a:spcBef>
                <a:spcPts val="500"/>
              </a:spcBef>
            </a:pPr>
            <a:r>
              <a:rPr lang="de-DE" dirty="0" err="1" smtClean="0"/>
              <a:t>Comets</a:t>
            </a:r>
            <a:r>
              <a:rPr lang="de-DE" dirty="0" smtClean="0"/>
              <a:t>, </a:t>
            </a:r>
            <a:r>
              <a:rPr lang="de-DE" dirty="0" err="1" smtClean="0"/>
              <a:t>asteroids</a:t>
            </a:r>
            <a:r>
              <a:rPr lang="de-DE" dirty="0" smtClean="0"/>
              <a:t>, </a:t>
            </a:r>
            <a:r>
              <a:rPr lang="de-DE" dirty="0" err="1" smtClean="0"/>
              <a:t>weather</a:t>
            </a:r>
            <a:r>
              <a:rPr lang="de-DE" dirty="0" smtClean="0"/>
              <a:t> on Titan 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E33E05-4FA1-4EB0-BAC5-0206C9360142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Proposing for ESO time</a:t>
            </a:r>
            <a:endParaRPr lang="en-GB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27088" y="1052513"/>
            <a:ext cx="3816920" cy="4813300"/>
          </a:xfrm>
        </p:spPr>
        <p:txBody>
          <a:bodyPr/>
          <a:lstStyle/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Call </a:t>
            </a:r>
            <a:r>
              <a:rPr lang="en-GB" sz="2400" dirty="0"/>
              <a:t>for </a:t>
            </a:r>
            <a:r>
              <a:rPr lang="en-GB" sz="2400" dirty="0" smtClean="0"/>
              <a:t>proposals will be published in two weeks </a:t>
            </a:r>
            <a:br>
              <a:rPr lang="en-GB" sz="2400" dirty="0" smtClean="0"/>
            </a:br>
            <a:r>
              <a:rPr lang="en-GB" sz="2400" dirty="0" smtClean="0"/>
              <a:t>(1 March 2011)</a:t>
            </a:r>
            <a:endParaRPr lang="en-GB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4720522" y="1196752"/>
            <a:ext cx="4387982" cy="4680520"/>
            <a:chOff x="4720522" y="1196752"/>
            <a:chExt cx="4387982" cy="4680520"/>
          </a:xfrm>
        </p:grpSpPr>
        <p:pic>
          <p:nvPicPr>
            <p:cNvPr id="15257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20522" y="1196752"/>
              <a:ext cx="4315974" cy="4680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925803" y="5004465"/>
              <a:ext cx="82266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3200" i="0" dirty="0" smtClean="0">
                  <a:latin typeface="Times New Roman" pitchFamily="18" charset="0"/>
                  <a:cs typeface="Times New Roman" pitchFamily="18" charset="0"/>
                </a:rPr>
                <a:t>P88</a:t>
              </a:r>
              <a:endParaRPr lang="en-GB" sz="32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49682" y="5528265"/>
              <a:ext cx="3658822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200" b="1" i="0" dirty="0" smtClean="0">
                  <a:latin typeface="Times New Roman" pitchFamily="18" charset="0"/>
                  <a:cs typeface="Times New Roman" pitchFamily="18" charset="0"/>
                </a:rPr>
                <a:t>Proposal deadline: 31 March 2011, 12:00 noon CEST</a:t>
              </a:r>
              <a:endParaRPr lang="en-GB" sz="1200" b="1" i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</a:t>
            </a:r>
            <a:r>
              <a:rPr lang="en-US" dirty="0" smtClean="0"/>
              <a:t>types (P88)</a:t>
            </a:r>
            <a:endParaRPr lang="en-GB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980728"/>
            <a:ext cx="8316912" cy="4813300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/>
              <a:t>proposal types all handled by OPC</a:t>
            </a:r>
          </a:p>
          <a:p>
            <a:pPr lvl="1"/>
            <a:r>
              <a:rPr lang="en-US" dirty="0"/>
              <a:t>normal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 smtClean="0"/>
              <a:t>large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1"/>
            <a:r>
              <a:rPr lang="en-US" dirty="0" smtClean="0"/>
              <a:t>Target </a:t>
            </a:r>
            <a:r>
              <a:rPr lang="en-US" dirty="0"/>
              <a:t>of Opportunity </a:t>
            </a:r>
          </a:p>
          <a:p>
            <a:pPr lvl="1"/>
            <a:r>
              <a:rPr lang="en-US" dirty="0"/>
              <a:t>calibration </a:t>
            </a:r>
            <a:r>
              <a:rPr lang="en-US" dirty="0" err="1"/>
              <a:t>programmes</a:t>
            </a:r>
            <a:endParaRPr lang="en-US" dirty="0"/>
          </a:p>
          <a:p>
            <a:pPr lvl="2"/>
            <a:r>
              <a:rPr lang="en-US" dirty="0">
                <a:solidFill>
                  <a:srgbClr val="FF0000"/>
                </a:solidFill>
              </a:rPr>
              <a:t>all considered by the OPC</a:t>
            </a:r>
          </a:p>
          <a:p>
            <a:r>
              <a:rPr lang="en-US" dirty="0"/>
              <a:t>Director Discretionary Time </a:t>
            </a:r>
          </a:p>
          <a:p>
            <a:pPr lvl="2"/>
            <a:r>
              <a:rPr lang="en-US" dirty="0"/>
              <a:t>submission any time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decided by ESO Director </a:t>
            </a:r>
            <a:r>
              <a:rPr lang="en-US" dirty="0" smtClean="0">
                <a:solidFill>
                  <a:srgbClr val="FF0000"/>
                </a:solidFill>
              </a:rPr>
              <a:t>General</a:t>
            </a:r>
          </a:p>
          <a:p>
            <a:r>
              <a:rPr lang="en-US" dirty="0" smtClean="0"/>
              <a:t>ESO/GTC time</a:t>
            </a:r>
          </a:p>
          <a:p>
            <a:pPr lvl="1"/>
            <a:r>
              <a:rPr lang="en-US" dirty="0" smtClean="0"/>
              <a:t>20 nights to be allocated through P88</a:t>
            </a:r>
          </a:p>
          <a:p>
            <a:pPr lvl="2"/>
            <a:r>
              <a:rPr lang="en-US" dirty="0" smtClean="0"/>
              <a:t>only ‘large </a:t>
            </a:r>
            <a:r>
              <a:rPr lang="en-US" dirty="0" err="1" smtClean="0"/>
              <a:t>programmes’</a:t>
            </a:r>
            <a:r>
              <a:rPr lang="en-US" dirty="0" smtClean="0"/>
              <a:t>  (at least 10 nights)</a:t>
            </a:r>
          </a:p>
          <a:p>
            <a:pPr lvl="2"/>
            <a:r>
              <a:rPr lang="en-US" dirty="0" smtClean="0"/>
              <a:t>recommended by OPC and the ESO/GTC liaison committee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Structure of the ESO OPC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052513"/>
            <a:ext cx="8569325" cy="4813300"/>
          </a:xfrm>
        </p:spPr>
        <p:txBody>
          <a:bodyPr/>
          <a:lstStyle/>
          <a:p>
            <a:r>
              <a:rPr lang="en-GB" dirty="0"/>
              <a:t>Observing Programmes Committee</a:t>
            </a:r>
          </a:p>
          <a:p>
            <a:pPr lvl="1"/>
            <a:r>
              <a:rPr lang="en-GB" dirty="0"/>
              <a:t>4 scientific categories</a:t>
            </a:r>
          </a:p>
          <a:p>
            <a:pPr lvl="2"/>
            <a:r>
              <a:rPr lang="en-GB" dirty="0"/>
              <a:t>Cosmology (A)</a:t>
            </a:r>
          </a:p>
          <a:p>
            <a:pPr lvl="2"/>
            <a:r>
              <a:rPr lang="en-GB" dirty="0"/>
              <a:t>Galaxies and Active Galactic Nuclei (B)</a:t>
            </a:r>
          </a:p>
          <a:p>
            <a:pPr lvl="2"/>
            <a:r>
              <a:rPr lang="en-GB" dirty="0"/>
              <a:t>Interstellar Medium, Star Formation and</a:t>
            </a:r>
            <a:br>
              <a:rPr lang="en-GB" dirty="0"/>
            </a:br>
            <a:r>
              <a:rPr lang="en-GB" dirty="0"/>
              <a:t> Planetary Systems (C)</a:t>
            </a:r>
          </a:p>
          <a:p>
            <a:pPr lvl="2"/>
            <a:r>
              <a:rPr lang="en-GB" dirty="0"/>
              <a:t>Stellar Evolution (D)</a:t>
            </a:r>
          </a:p>
          <a:p>
            <a:pPr lvl="1"/>
            <a:r>
              <a:rPr lang="en-GB" dirty="0" smtClean="0"/>
              <a:t>13 </a:t>
            </a:r>
            <a:r>
              <a:rPr lang="en-GB" dirty="0"/>
              <a:t>panels</a:t>
            </a:r>
          </a:p>
          <a:p>
            <a:pPr lvl="2"/>
            <a:r>
              <a:rPr lang="en-GB" dirty="0" smtClean="0"/>
              <a:t>3 </a:t>
            </a:r>
            <a:r>
              <a:rPr lang="en-GB" dirty="0"/>
              <a:t>for </a:t>
            </a:r>
            <a:r>
              <a:rPr lang="en-GB" dirty="0" smtClean="0"/>
              <a:t>category </a:t>
            </a:r>
            <a:r>
              <a:rPr lang="en-GB" dirty="0"/>
              <a:t>A </a:t>
            </a:r>
            <a:endParaRPr lang="en-GB" dirty="0" smtClean="0"/>
          </a:p>
          <a:p>
            <a:pPr lvl="2"/>
            <a:r>
              <a:rPr lang="en-GB" dirty="0" smtClean="0"/>
              <a:t>2 for category B</a:t>
            </a:r>
            <a:endParaRPr lang="en-GB" dirty="0"/>
          </a:p>
          <a:p>
            <a:pPr lvl="2"/>
            <a:r>
              <a:rPr lang="en-GB" dirty="0"/>
              <a:t>4 each for categories C and D</a:t>
            </a:r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ESO Proposals – strong competition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857224" y="1214422"/>
            <a:ext cx="8286808" cy="5103038"/>
            <a:chOff x="857224" y="1214422"/>
            <a:chExt cx="8286808" cy="5103038"/>
          </a:xfrm>
        </p:grpSpPr>
        <p:pic>
          <p:nvPicPr>
            <p:cNvPr id="1116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7224" y="1214422"/>
              <a:ext cx="8286808" cy="508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76" name="Text Box 7"/>
            <p:cNvSpPr txBox="1">
              <a:spLocks noChangeArrowheads="1"/>
            </p:cNvSpPr>
            <p:nvPr/>
          </p:nvSpPr>
          <p:spPr bwMode="auto">
            <a:xfrm>
              <a:off x="1385470" y="5907600"/>
              <a:ext cx="762446" cy="4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1977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077" name="Text Box 8"/>
            <p:cNvSpPr txBox="1">
              <a:spLocks noChangeArrowheads="1"/>
            </p:cNvSpPr>
            <p:nvPr/>
          </p:nvSpPr>
          <p:spPr bwMode="auto">
            <a:xfrm>
              <a:off x="8302754" y="5909159"/>
              <a:ext cx="768586" cy="408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2010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8316416" cy="519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90BD845-4E3B-4EB0-9195-2B29409D1B86}" type="slidenum">
              <a:rPr lang="en-GB"/>
              <a:pPr/>
              <a:t>3</a:t>
            </a:fld>
            <a:endParaRPr lang="en-GB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0"/>
            <a:ext cx="8316912" cy="1052513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EAEAEA"/>
                </a:solidFill>
              </a:rPr>
              <a:t>ESO’s world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7173" name="Picture 4" descr="earthligh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052513"/>
            <a:ext cx="8893175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27088" y="1263650"/>
            <a:ext cx="7610475" cy="3965575"/>
            <a:chOff x="463" y="971"/>
            <a:chExt cx="4794" cy="2498"/>
          </a:xfrm>
        </p:grpSpPr>
        <p:grpSp>
          <p:nvGrpSpPr>
            <p:cNvPr id="7175" name="Group 6"/>
            <p:cNvGrpSpPr>
              <a:grpSpLocks/>
            </p:cNvGrpSpPr>
            <p:nvPr/>
          </p:nvGrpSpPr>
          <p:grpSpPr bwMode="auto">
            <a:xfrm>
              <a:off x="657" y="1616"/>
              <a:ext cx="4600" cy="1853"/>
              <a:chOff x="657" y="1616"/>
              <a:chExt cx="4600" cy="1853"/>
            </a:xfrm>
          </p:grpSpPr>
          <p:grpSp>
            <p:nvGrpSpPr>
              <p:cNvPr id="7177" name="Group 7"/>
              <p:cNvGrpSpPr>
                <a:grpSpLocks/>
              </p:cNvGrpSpPr>
              <p:nvPr/>
            </p:nvGrpSpPr>
            <p:grpSpPr bwMode="auto">
              <a:xfrm>
                <a:off x="3028" y="1616"/>
                <a:ext cx="2229" cy="288"/>
                <a:chOff x="3028" y="1616"/>
                <a:chExt cx="2229" cy="288"/>
              </a:xfrm>
            </p:grpSpPr>
            <p:sp>
              <p:nvSpPr>
                <p:cNvPr id="7190" name="Line 8"/>
                <p:cNvSpPr>
                  <a:spLocks noChangeShapeType="1"/>
                </p:cNvSpPr>
                <p:nvPr/>
              </p:nvSpPr>
              <p:spPr bwMode="auto">
                <a:xfrm>
                  <a:off x="3028" y="1639"/>
                  <a:ext cx="227" cy="13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9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243" y="1616"/>
                  <a:ext cx="201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Garching bei M</a:t>
                  </a:r>
                  <a:r>
                    <a:rPr lang="en-US" sz="2400" b="1" i="0">
                      <a:solidFill>
                        <a:srgbClr val="FF0000"/>
                      </a:solidFill>
                      <a:latin typeface="Times New Roman" pitchFamily="1" charset="0"/>
                      <a:cs typeface="Times New Roman" pitchFamily="1" charset="0"/>
                    </a:rPr>
                    <a:t>ünchen</a:t>
                  </a:r>
                </a:p>
              </p:txBody>
            </p:sp>
          </p:grpSp>
          <p:grpSp>
            <p:nvGrpSpPr>
              <p:cNvPr id="7178" name="Group 10"/>
              <p:cNvGrpSpPr>
                <a:grpSpLocks/>
              </p:cNvGrpSpPr>
              <p:nvPr/>
            </p:nvGrpSpPr>
            <p:grpSpPr bwMode="auto">
              <a:xfrm>
                <a:off x="657" y="3181"/>
                <a:ext cx="1073" cy="288"/>
                <a:chOff x="657" y="3181"/>
                <a:chExt cx="1073" cy="288"/>
              </a:xfrm>
            </p:grpSpPr>
            <p:sp>
              <p:nvSpPr>
                <p:cNvPr id="718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457" y="3203"/>
                  <a:ext cx="273" cy="13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57" y="3181"/>
                  <a:ext cx="83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Santiago</a:t>
                  </a:r>
                </a:p>
              </p:txBody>
            </p:sp>
          </p:grpSp>
          <p:grpSp>
            <p:nvGrpSpPr>
              <p:cNvPr id="7179" name="Group 13"/>
              <p:cNvGrpSpPr>
                <a:grpSpLocks/>
              </p:cNvGrpSpPr>
              <p:nvPr/>
            </p:nvGrpSpPr>
            <p:grpSpPr bwMode="auto">
              <a:xfrm>
                <a:off x="748" y="2915"/>
                <a:ext cx="988" cy="288"/>
                <a:chOff x="748" y="2915"/>
                <a:chExt cx="988" cy="288"/>
              </a:xfrm>
            </p:grpSpPr>
            <p:sp>
              <p:nvSpPr>
                <p:cNvPr id="7186" name="Line 14"/>
                <p:cNvSpPr>
                  <a:spLocks noChangeShapeType="1"/>
                </p:cNvSpPr>
                <p:nvPr/>
              </p:nvSpPr>
              <p:spPr bwMode="auto">
                <a:xfrm>
                  <a:off x="1462" y="3078"/>
                  <a:ext cx="274" cy="4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48" y="2915"/>
                  <a:ext cx="75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La Silla</a:t>
                  </a:r>
                </a:p>
              </p:txBody>
            </p:sp>
          </p:grpSp>
          <p:grpSp>
            <p:nvGrpSpPr>
              <p:cNvPr id="7180" name="Group 16"/>
              <p:cNvGrpSpPr>
                <a:grpSpLocks/>
              </p:cNvGrpSpPr>
              <p:nvPr/>
            </p:nvGrpSpPr>
            <p:grpSpPr bwMode="auto">
              <a:xfrm>
                <a:off x="793" y="2614"/>
                <a:ext cx="946" cy="416"/>
                <a:chOff x="793" y="2614"/>
                <a:chExt cx="946" cy="416"/>
              </a:xfrm>
            </p:grpSpPr>
            <p:sp>
              <p:nvSpPr>
                <p:cNvPr id="7184" name="Line 17"/>
                <p:cNvSpPr>
                  <a:spLocks noChangeShapeType="1"/>
                </p:cNvSpPr>
                <p:nvPr/>
              </p:nvSpPr>
              <p:spPr bwMode="auto">
                <a:xfrm>
                  <a:off x="1518" y="2777"/>
                  <a:ext cx="221" cy="25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793" y="2614"/>
                  <a:ext cx="76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Paranal</a:t>
                  </a:r>
                </a:p>
              </p:txBody>
            </p:sp>
          </p:grpSp>
          <p:grpSp>
            <p:nvGrpSpPr>
              <p:cNvPr id="7181" name="Group 19"/>
              <p:cNvGrpSpPr>
                <a:grpSpLocks/>
              </p:cNvGrpSpPr>
              <p:nvPr/>
            </p:nvGrpSpPr>
            <p:grpSpPr bwMode="auto">
              <a:xfrm>
                <a:off x="1791" y="2507"/>
                <a:ext cx="1180" cy="515"/>
                <a:chOff x="1791" y="2507"/>
                <a:chExt cx="1180" cy="515"/>
              </a:xfrm>
            </p:grpSpPr>
            <p:sp>
              <p:nvSpPr>
                <p:cNvPr id="7182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791" y="2677"/>
                  <a:ext cx="144" cy="34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894" y="2507"/>
                  <a:ext cx="107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Chajnantor</a:t>
                  </a:r>
                </a:p>
              </p:txBody>
            </p:sp>
          </p:grpSp>
        </p:grpSp>
        <p:sp>
          <p:nvSpPr>
            <p:cNvPr id="7176" name="Text Box 22"/>
            <p:cNvSpPr txBox="1">
              <a:spLocks noChangeArrowheads="1"/>
            </p:cNvSpPr>
            <p:nvPr/>
          </p:nvSpPr>
          <p:spPr bwMode="auto">
            <a:xfrm>
              <a:off x="463" y="971"/>
              <a:ext cx="119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sz="2800" b="1" i="0">
                  <a:solidFill>
                    <a:srgbClr val="FF0000"/>
                  </a:solidFill>
                  <a:latin typeface="Times New Roman" pitchFamily="1" charset="0"/>
                </a:rPr>
                <a:t>ESO’s sites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ESO proposals</a:t>
            </a:r>
            <a:endParaRPr lang="en-GB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Pressure factor typically high</a:t>
            </a:r>
          </a:p>
          <a:p>
            <a:pPr lvl="1"/>
            <a:r>
              <a:rPr lang="en-US" dirty="0"/>
              <a:t>typical oversubscription for ESO telescopes is &gt;3</a:t>
            </a:r>
          </a:p>
          <a:p>
            <a:pPr lvl="2"/>
            <a:r>
              <a:rPr lang="en-US" dirty="0"/>
              <a:t>often reaching 5 and in certain periods/RA ranges 8 or higher</a:t>
            </a:r>
          </a:p>
          <a:p>
            <a:pPr lvl="1"/>
            <a:r>
              <a:rPr lang="en-US" dirty="0"/>
              <a:t>Large </a:t>
            </a:r>
            <a:r>
              <a:rPr lang="en-US" dirty="0" err="1"/>
              <a:t>Programmes</a:t>
            </a:r>
            <a:r>
              <a:rPr lang="en-US" dirty="0"/>
              <a:t> have an acceptance rate of about 20% or less</a:t>
            </a:r>
          </a:p>
          <a:p>
            <a:pPr lvl="1"/>
            <a:r>
              <a:rPr lang="en-US" dirty="0"/>
              <a:t>Pressure on </a:t>
            </a:r>
            <a:r>
              <a:rPr lang="en-US" dirty="0" err="1"/>
              <a:t>ToO</a:t>
            </a:r>
            <a:r>
              <a:rPr lang="en-US" dirty="0"/>
              <a:t> proposals is extremely high</a:t>
            </a:r>
          </a:p>
          <a:p>
            <a:pPr lvl="2"/>
            <a:r>
              <a:rPr lang="en-US" dirty="0"/>
              <a:t>GRBs, supernovae, novae, stellar </a:t>
            </a:r>
            <a:r>
              <a:rPr lang="en-US" dirty="0" err="1"/>
              <a:t>occultations</a:t>
            </a:r>
            <a:r>
              <a:rPr lang="en-US" dirty="0"/>
              <a:t> by TNOs, </a:t>
            </a:r>
            <a:r>
              <a:rPr lang="en-US" dirty="0" err="1" smtClean="0"/>
              <a:t>microlensing</a:t>
            </a:r>
            <a:endParaRPr lang="en-US" dirty="0"/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Call for Proposals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Important document</a:t>
            </a:r>
          </a:p>
          <a:p>
            <a:pPr lvl="1"/>
            <a:r>
              <a:rPr lang="en-GB"/>
              <a:t>contains a lot of relevant information</a:t>
            </a:r>
          </a:p>
          <a:p>
            <a:pPr lvl="1"/>
            <a:r>
              <a:rPr lang="en-GB"/>
              <a:t>especially important for first-time </a:t>
            </a:r>
            <a:br>
              <a:rPr lang="en-GB"/>
            </a:br>
            <a:r>
              <a:rPr lang="en-GB"/>
              <a:t>users</a:t>
            </a:r>
          </a:p>
          <a:p>
            <a:pPr lvl="1"/>
            <a:r>
              <a:rPr lang="en-GB"/>
              <a:t>contains many useful links</a:t>
            </a:r>
            <a:br>
              <a:rPr lang="en-GB"/>
            </a:br>
            <a:r>
              <a:rPr lang="en-GB"/>
              <a:t>to instrumentation and other useful </a:t>
            </a:r>
            <a:br>
              <a:rPr lang="en-GB"/>
            </a:br>
            <a:r>
              <a:rPr lang="en-GB"/>
              <a:t>information</a:t>
            </a:r>
          </a:p>
          <a:p>
            <a:pPr lvl="1"/>
            <a:r>
              <a:rPr lang="en-GB"/>
              <a:t>binding document, if proposal is approved</a:t>
            </a:r>
          </a:p>
          <a:p>
            <a:pPr lvl="1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6911753" y="1124744"/>
            <a:ext cx="2195616" cy="2304256"/>
            <a:chOff x="4720522" y="1196752"/>
            <a:chExt cx="4315974" cy="4680520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20522" y="1196752"/>
              <a:ext cx="4315974" cy="4680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906345" y="4959567"/>
              <a:ext cx="911286" cy="62517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i="0" dirty="0" smtClean="0">
                  <a:latin typeface="Times New Roman" pitchFamily="18" charset="0"/>
                  <a:cs typeface="Times New Roman" pitchFamily="18" charset="0"/>
                </a:rPr>
                <a:t>P88</a:t>
              </a:r>
              <a:endParaRPr lang="en-GB" sz="1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41579" y="5533428"/>
              <a:ext cx="3217864" cy="3438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500" b="1" i="0" dirty="0" smtClean="0">
                  <a:latin typeface="Times New Roman" pitchFamily="18" charset="0"/>
                  <a:cs typeface="Times New Roman" pitchFamily="18" charset="0"/>
                </a:rPr>
                <a:t>Proposal deadline: 31 March 2011, 12:00 noon CEST</a:t>
              </a:r>
              <a:endParaRPr lang="en-GB" sz="500" b="1" i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 pressures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Some right ascensions are already in high demand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071678"/>
            <a:ext cx="6196216" cy="427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Call for Proposals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Everybody must read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438" y="1844675"/>
            <a:ext cx="6505575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Call for Proposals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Find the appropriate instrument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614488"/>
            <a:ext cx="525145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What makes a proposal successful?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Exciting science</a:t>
            </a:r>
          </a:p>
          <a:p>
            <a:pPr lvl="1"/>
            <a:r>
              <a:rPr lang="en-GB" dirty="0" smtClean="0"/>
              <a:t>provide </a:t>
            </a:r>
            <a:r>
              <a:rPr lang="en-GB" dirty="0"/>
              <a:t>clear progress in our understanding of some phenomenon</a:t>
            </a:r>
          </a:p>
          <a:p>
            <a:r>
              <a:rPr lang="en-GB" dirty="0"/>
              <a:t>A neat idea</a:t>
            </a:r>
          </a:p>
          <a:p>
            <a:pPr lvl="1"/>
            <a:r>
              <a:rPr lang="en-GB" dirty="0"/>
              <a:t>unusual method, new idea, new approach, </a:t>
            </a:r>
            <a:br>
              <a:rPr lang="en-GB" dirty="0"/>
            </a:br>
            <a:r>
              <a:rPr lang="en-GB" dirty="0"/>
              <a:t>unique observation or experiment</a:t>
            </a:r>
          </a:p>
          <a:p>
            <a:r>
              <a:rPr lang="en-GB" dirty="0"/>
              <a:t>Clear language</a:t>
            </a:r>
          </a:p>
          <a:p>
            <a:pPr lvl="1"/>
            <a:r>
              <a:rPr lang="en-GB" dirty="0"/>
              <a:t>presentation of an exciting story, which is interesting for many people</a:t>
            </a:r>
          </a:p>
          <a:p>
            <a:pPr lvl="1"/>
            <a:r>
              <a:rPr lang="en-GB" dirty="0"/>
              <a:t>cover all questions somebody may have</a:t>
            </a:r>
          </a:p>
          <a:p>
            <a:pPr lvl="1"/>
            <a:r>
              <a:rPr lang="en-GB" dirty="0"/>
              <a:t>information to the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What makes a proposal successful?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consistent story</a:t>
            </a:r>
          </a:p>
          <a:p>
            <a:pPr lvl="1"/>
            <a:r>
              <a:rPr lang="en-GB" dirty="0"/>
              <a:t>the proposal is complete and provides all information</a:t>
            </a:r>
          </a:p>
          <a:p>
            <a:pPr lvl="1"/>
            <a:r>
              <a:rPr lang="en-GB" dirty="0"/>
              <a:t>quantitative arguments for the amount of time </a:t>
            </a:r>
            <a:r>
              <a:rPr lang="en-GB" dirty="0" smtClean="0"/>
              <a:t>requested</a:t>
            </a:r>
          </a:p>
          <a:p>
            <a:r>
              <a:rPr lang="en-GB" dirty="0" smtClean="0"/>
              <a:t>Good match of observations and instrument</a:t>
            </a:r>
          </a:p>
          <a:p>
            <a:pPr lvl="1"/>
            <a:r>
              <a:rPr lang="en-GB" dirty="0" smtClean="0"/>
              <a:t>make sure you pick the most suited instrument for the observations</a:t>
            </a:r>
          </a:p>
          <a:p>
            <a:pPr lvl="1"/>
            <a:r>
              <a:rPr lang="en-GB" dirty="0" smtClean="0"/>
              <a:t>explain the choice</a:t>
            </a:r>
            <a:endParaRPr lang="en-GB" dirty="0"/>
          </a:p>
          <a:p>
            <a:r>
              <a:rPr lang="en-GB" dirty="0"/>
              <a:t>Good Luck!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ESO Archive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ESO data archive </a:t>
            </a:r>
          </a:p>
          <a:p>
            <a:pPr lvl="1"/>
            <a:r>
              <a:rPr lang="en-GB"/>
              <a:t>is a rich source of excellent data</a:t>
            </a:r>
          </a:p>
          <a:p>
            <a:pPr lvl="1"/>
            <a:r>
              <a:rPr lang="en-GB"/>
              <a:t>abstracts of previous proposals available</a:t>
            </a:r>
          </a:p>
          <a:p>
            <a:pPr lvl="1"/>
            <a:r>
              <a:rPr lang="en-GB"/>
              <a:t>data public one year after they have been delivered to the PI</a:t>
            </a:r>
          </a:p>
          <a:p>
            <a:pPr lvl="1"/>
            <a:r>
              <a:rPr lang="en-GB"/>
              <a:t>great way to compete with your competitor, if they got observing time</a:t>
            </a:r>
          </a:p>
          <a:p>
            <a:pPr lvl="1"/>
            <a:r>
              <a:rPr lang="en-GB"/>
              <a:t>easy retrieval and selection of calibration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involved</a:t>
            </a: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Participate in OPC</a:t>
            </a:r>
          </a:p>
          <a:p>
            <a:r>
              <a:rPr lang="en-US"/>
              <a:t>Participate in other ESO activities</a:t>
            </a:r>
          </a:p>
          <a:p>
            <a:pPr lvl="1"/>
            <a:r>
              <a:rPr lang="en-US"/>
              <a:t>get to know the organisation better</a:t>
            </a:r>
          </a:p>
          <a:p>
            <a:pPr lvl="1"/>
            <a:r>
              <a:rPr lang="en-US"/>
              <a:t>active interactions with ESO people</a:t>
            </a:r>
          </a:p>
          <a:p>
            <a:r>
              <a:rPr lang="en-US"/>
              <a:t>Have a lively scientific exchange with the (European) astronomical community</a:t>
            </a:r>
          </a:p>
          <a:p>
            <a:pPr lvl="1"/>
            <a:r>
              <a:rPr lang="en-US"/>
              <a:t>conferences, workshops</a:t>
            </a:r>
          </a:p>
          <a:p>
            <a:pPr lvl="1"/>
            <a:r>
              <a:rPr lang="en-US"/>
              <a:t>regularly publish your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Apply!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Only 5% of the requested time comes from Spanish PIs or </a:t>
            </a:r>
            <a:r>
              <a:rPr lang="en-GB" dirty="0" err="1" smtClean="0"/>
              <a:t>CoIs</a:t>
            </a:r>
            <a:r>
              <a:rPr lang="en-GB" dirty="0" smtClean="0"/>
              <a:t> (P87)</a:t>
            </a:r>
          </a:p>
          <a:p>
            <a:r>
              <a:rPr lang="en-GB" dirty="0" smtClean="0"/>
              <a:t>Allocation at the moment is even lower (~3%). </a:t>
            </a:r>
          </a:p>
          <a:p>
            <a:r>
              <a:rPr lang="en-GB" dirty="0" smtClean="0"/>
              <a:t>Remember – this is an international competition</a:t>
            </a:r>
          </a:p>
          <a:p>
            <a:pPr lvl="1"/>
            <a:r>
              <a:rPr lang="en-GB" dirty="0" smtClean="0"/>
              <a:t>explain why your project is interesting</a:t>
            </a:r>
          </a:p>
          <a:p>
            <a:pPr lvl="1"/>
            <a:r>
              <a:rPr lang="en-GB" dirty="0" smtClean="0"/>
              <a:t>use simple language – keep it simple</a:t>
            </a:r>
          </a:p>
          <a:p>
            <a:pPr lvl="1"/>
            <a:r>
              <a:rPr lang="en-GB" dirty="0" smtClean="0"/>
              <a:t>try to think like the referee/panel member</a:t>
            </a:r>
          </a:p>
          <a:p>
            <a:pPr lvl="2"/>
            <a:r>
              <a:rPr lang="en-GB" dirty="0" smtClean="0"/>
              <a:t>why is this interesting</a:t>
            </a:r>
          </a:p>
          <a:p>
            <a:pPr lvl="2"/>
            <a:r>
              <a:rPr lang="en-GB" dirty="0" smtClean="0"/>
              <a:t>why should my proposal be chosen above others</a:t>
            </a:r>
          </a:p>
          <a:p>
            <a:pPr lvl="2"/>
            <a:r>
              <a:rPr lang="en-GB" dirty="0" smtClean="0"/>
              <a:t>can the proposal be understood quickly, e.g. from the abstract alone?</a:t>
            </a:r>
          </a:p>
          <a:p>
            <a:pPr lvl="2"/>
            <a:r>
              <a:rPr lang="en-GB" dirty="0" smtClean="0"/>
              <a:t>are the figure supporting my story?</a:t>
            </a:r>
          </a:p>
          <a:p>
            <a:pPr lvl="2"/>
            <a:r>
              <a:rPr lang="en-GB" dirty="0" smtClean="0"/>
              <a:t>are they clear and to the point?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196975"/>
            <a:ext cx="77724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La </a:t>
            </a:r>
            <a:r>
              <a:rPr lang="en-GB" sz="2400" dirty="0" err="1" smtClean="0"/>
              <a:t>Silla</a:t>
            </a:r>
            <a:r>
              <a:rPr lang="en-GB" sz="2400" dirty="0" smtClean="0"/>
              <a:t> and </a:t>
            </a:r>
            <a:r>
              <a:rPr lang="en-GB" sz="2400" dirty="0" err="1" smtClean="0"/>
              <a:t>Paranal</a:t>
            </a:r>
            <a:r>
              <a:rPr lang="en-GB" sz="2400" dirty="0" smtClean="0"/>
              <a:t> Observatory in full operations </a:t>
            </a:r>
            <a:br>
              <a:rPr lang="en-GB" sz="2400" dirty="0" smtClean="0"/>
            </a:br>
            <a:r>
              <a:rPr lang="en-GB" sz="2400" dirty="0" smtClean="0"/>
              <a:t>(7 telescopes in 2009, plus four telescopes for </a:t>
            </a:r>
            <a:r>
              <a:rPr lang="en-GB" sz="2400" dirty="0" err="1" smtClean="0"/>
              <a:t>interferometry</a:t>
            </a:r>
            <a:r>
              <a:rPr lang="en-GB" sz="2400" dirty="0" smtClean="0"/>
              <a:t>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APEX in operations on </a:t>
            </a:r>
            <a:r>
              <a:rPr lang="en-GB" sz="2400" dirty="0" err="1" smtClean="0"/>
              <a:t>Chajnantor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ALMA under construction (early science in 2011, full operations in 2013)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US" sz="2400" dirty="0" smtClean="0"/>
              <a:t>Operational data archive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European Extremely Large Telescope in design phase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Headquarters in </a:t>
            </a:r>
            <a:r>
              <a:rPr lang="en-GB" sz="2400" dirty="0" err="1" smtClean="0"/>
              <a:t>Garching</a:t>
            </a:r>
            <a:r>
              <a:rPr lang="en-GB" sz="2400" dirty="0" smtClean="0"/>
              <a:t>, Germany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Representation in Santiago, Chile</a:t>
            </a:r>
          </a:p>
        </p:txBody>
      </p:sp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17C4117-6EF7-4F6B-9246-A3DE24D817D2}" type="slidenum">
              <a:rPr lang="en-GB"/>
              <a:pPr/>
              <a:t>4</a:t>
            </a:fld>
            <a:endParaRPr lang="en-GB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ESO Today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820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5" name="Picture 6" descr="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3943" name="Picture 7" descr="ALMA GENERAL VIEW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</a:blip>
          <a:srcRect/>
          <a:stretch>
            <a:fillRect/>
          </a:stretch>
        </p:blipFill>
        <p:spPr bwMode="auto">
          <a:xfrm>
            <a:off x="4427538" y="3622675"/>
            <a:ext cx="4716462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5" name="Picture 9" descr="Science Arch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-26988"/>
            <a:ext cx="5329238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7" name="Picture 11" descr="ESO-Garch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857232"/>
            <a:ext cx="752475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8" name="Picture 12" descr="Vitacura-offic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923925"/>
            <a:ext cx="59055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9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043237"/>
            <a:ext cx="5724525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4075" y="-26988"/>
            <a:ext cx="7019925" cy="467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3939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30DB9A9-AF22-4910-8695-23B0D50EF877}" type="slidenum">
              <a:rPr lang="en-GB"/>
              <a:pPr/>
              <a:t>40</a:t>
            </a:fld>
            <a:endParaRPr lang="en-GB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ESO’s goals for next five years 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123950"/>
            <a:ext cx="8497887" cy="4392613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HelveticaNeueLT Com 45 Lt" pitchFamily="34" charset="0"/>
              </a:rPr>
              <a:t>Best science from La </a:t>
            </a:r>
            <a:r>
              <a:rPr lang="en-GB" dirty="0" err="1" smtClean="0">
                <a:latin typeface="HelveticaNeueLT Com 45 Lt" pitchFamily="34" charset="0"/>
              </a:rPr>
              <a:t>Silla</a:t>
            </a:r>
            <a:r>
              <a:rPr lang="en-GB" dirty="0" smtClean="0">
                <a:latin typeface="HelveticaNeueLT Com 45 Lt" pitchFamily="34" charset="0"/>
              </a:rPr>
              <a:t> </a:t>
            </a:r>
            <a:r>
              <a:rPr lang="en-GB" dirty="0" err="1" smtClean="0">
                <a:latin typeface="HelveticaNeueLT Com 45 Lt" pitchFamily="34" charset="0"/>
              </a:rPr>
              <a:t>Paranal</a:t>
            </a:r>
            <a:r>
              <a:rPr lang="en-GB" dirty="0" smtClean="0">
                <a:latin typeface="HelveticaNeueLT Com 45 Lt" pitchFamily="34" charset="0"/>
              </a:rPr>
              <a:t> Observatory</a:t>
            </a:r>
          </a:p>
          <a:p>
            <a:pPr lvl="1" eaLnBrk="1" hangingPunct="1">
              <a:spcBef>
                <a:spcPct val="10000"/>
              </a:spcBef>
            </a:pPr>
            <a:r>
              <a:rPr lang="en-GB" dirty="0" smtClean="0">
                <a:latin typeface="HelveticaNeueLT Com 45 Lt" pitchFamily="34" charset="0"/>
              </a:rPr>
              <a:t>Second generation instruments (VLT/VLTI)</a:t>
            </a:r>
          </a:p>
          <a:p>
            <a:pPr lvl="1" eaLnBrk="1" hangingPunct="1"/>
            <a:r>
              <a:rPr lang="en-GB" dirty="0" smtClean="0">
                <a:latin typeface="HelveticaNeueLT Com 45 Lt" pitchFamily="34" charset="0"/>
              </a:rPr>
              <a:t>Key surveys with VST and VISTA</a:t>
            </a:r>
          </a:p>
          <a:p>
            <a:pPr lvl="1" eaLnBrk="1" hangingPunct="1"/>
            <a:r>
              <a:rPr lang="en-GB" dirty="0" smtClean="0">
                <a:latin typeface="HelveticaNeueLT Com 45 Lt" pitchFamily="34" charset="0"/>
              </a:rPr>
              <a:t>Long-term programs for unique science on La </a:t>
            </a:r>
            <a:r>
              <a:rPr lang="en-GB" dirty="0" err="1" smtClean="0">
                <a:latin typeface="HelveticaNeueLT Com 45 Lt" pitchFamily="34" charset="0"/>
              </a:rPr>
              <a:t>Silla</a:t>
            </a:r>
            <a:endParaRPr lang="en-GB" dirty="0" smtClean="0">
              <a:latin typeface="HelveticaNeueLT Com 45 Lt" pitchFamily="34" charset="0"/>
            </a:endParaRPr>
          </a:p>
          <a:p>
            <a:pPr lvl="1" eaLnBrk="1" hangingPunct="1"/>
            <a:r>
              <a:rPr lang="en-GB" dirty="0" smtClean="0">
                <a:latin typeface="HelveticaNeueLT Com 45 Lt" pitchFamily="34" charset="0"/>
              </a:rPr>
              <a:t>Prepare for ALMA science with APEX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>
                <a:latin typeface="HelveticaNeueLT Com 45 Lt" pitchFamily="34" charset="0"/>
              </a:rPr>
              <a:t>Deliver ALMA on time and budget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>
                <a:latin typeface="HelveticaNeueLT Com 45 Lt" pitchFamily="34" charset="0"/>
              </a:rPr>
              <a:t>Design world-leading E-ELT, and secure funding   for construction and operations</a:t>
            </a:r>
          </a:p>
        </p:txBody>
      </p:sp>
      <p:pic>
        <p:nvPicPr>
          <p:cNvPr id="2054" name="Picture 4" descr="lso-sunset-preview"/>
          <p:cNvPicPr>
            <a:picLocks noChangeAspect="1" noChangeArrowheads="1"/>
          </p:cNvPicPr>
          <p:nvPr/>
        </p:nvPicPr>
        <p:blipFill>
          <a:blip r:embed="rId3" cstate="print"/>
          <a:srcRect l="7813" r="7813"/>
          <a:stretch>
            <a:fillRect/>
          </a:stretch>
        </p:blipFill>
        <p:spPr bwMode="auto">
          <a:xfrm>
            <a:off x="0" y="5508000"/>
            <a:ext cx="2215909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4" cstate="print"/>
          <a:srcRect t="26456" b="7054"/>
          <a:stretch>
            <a:fillRect/>
          </a:stretch>
        </p:blipFill>
        <p:spPr bwMode="auto">
          <a:xfrm>
            <a:off x="2127248" y="5508000"/>
            <a:ext cx="2159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general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5508000"/>
            <a:ext cx="181018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7" descr="2006-jun-icon"/>
          <p:cNvPicPr>
            <a:picLocks noChangeAspect="1" noChangeArrowheads="1"/>
          </p:cNvPicPr>
          <p:nvPr/>
        </p:nvPicPr>
        <p:blipFill>
          <a:blip r:embed="rId6" cstate="print"/>
          <a:srcRect l="16000" t="16000" r="16000" b="25600"/>
          <a:stretch>
            <a:fillRect/>
          </a:stretch>
        </p:blipFill>
        <p:spPr bwMode="auto">
          <a:xfrm>
            <a:off x="4266667" y="5508000"/>
            <a:ext cx="1591217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8" descr="E-ELT_Image_June07_compress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3569" y="5508000"/>
            <a:ext cx="149046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0" y="5500702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196975"/>
            <a:ext cx="77724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La </a:t>
            </a:r>
            <a:r>
              <a:rPr lang="en-GB" sz="2400" dirty="0" err="1" smtClean="0"/>
              <a:t>Silla</a:t>
            </a:r>
            <a:r>
              <a:rPr lang="en-GB" sz="2400" dirty="0" smtClean="0"/>
              <a:t> and </a:t>
            </a:r>
            <a:r>
              <a:rPr lang="en-GB" sz="2400" dirty="0" err="1" smtClean="0"/>
              <a:t>Paranal</a:t>
            </a:r>
            <a:r>
              <a:rPr lang="en-GB" sz="2400" dirty="0" smtClean="0"/>
              <a:t> Observatory in full operations </a:t>
            </a:r>
            <a:br>
              <a:rPr lang="en-GB" sz="2400" dirty="0" smtClean="0"/>
            </a:br>
            <a:r>
              <a:rPr lang="en-GB" sz="2400" dirty="0" smtClean="0"/>
              <a:t>8 (soon 9) telescopes in 2011, plus four telescopes for </a:t>
            </a:r>
            <a:r>
              <a:rPr lang="en-GB" sz="2400" dirty="0" err="1" smtClean="0"/>
              <a:t>interferometry</a:t>
            </a:r>
            <a:r>
              <a:rPr lang="en-GB" sz="2400" dirty="0" smtClean="0"/>
              <a:t>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APEX operating on </a:t>
            </a:r>
            <a:r>
              <a:rPr lang="en-GB" sz="2400" dirty="0" err="1" smtClean="0"/>
              <a:t>Chajnantor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ALMA under construction (early science in 2011, full operations in 2013)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US" sz="2400" dirty="0" smtClean="0"/>
              <a:t>Operational data archive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European Extremely Large Telescope in design phase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Headquarters in </a:t>
            </a:r>
            <a:r>
              <a:rPr lang="en-GB" sz="2400" dirty="0" err="1" smtClean="0"/>
              <a:t>Garching</a:t>
            </a:r>
            <a:r>
              <a:rPr lang="en-GB" sz="2400" dirty="0" smtClean="0"/>
              <a:t>, Germany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Representation in Santiago, Chile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ESO Today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820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5" name="Picture 6" descr="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3943" name="Picture 7" descr="ALMA GENERAL VIEW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</a:blip>
          <a:srcRect/>
          <a:stretch>
            <a:fillRect/>
          </a:stretch>
        </p:blipFill>
        <p:spPr bwMode="auto">
          <a:xfrm>
            <a:off x="4572000" y="3595687"/>
            <a:ext cx="4716462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5" name="Picture 9" descr="Science Arch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329238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7" name="Picture 11" descr="ESO-Garch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1052736"/>
            <a:ext cx="752475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8" name="Picture 12" descr="Vitacura-office"/>
          <p:cNvPicPr>
            <a:picLocks noChangeAspect="1" noChangeArrowheads="1"/>
          </p:cNvPicPr>
          <p:nvPr/>
        </p:nvPicPr>
        <p:blipFill>
          <a:blip r:embed="rId7" cstate="print">
            <a:lum bright="13000"/>
          </a:blip>
          <a:srcRect/>
          <a:stretch>
            <a:fillRect/>
          </a:stretch>
        </p:blipFill>
        <p:spPr bwMode="auto">
          <a:xfrm>
            <a:off x="1547664" y="908720"/>
            <a:ext cx="59055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9" name="Picture 13"/>
          <p:cNvPicPr>
            <a:picLocks noChangeAspect="1" noChangeArrowheads="1"/>
          </p:cNvPicPr>
          <p:nvPr/>
        </p:nvPicPr>
        <p:blipFill>
          <a:blip r:embed="rId8" cstate="print">
            <a:lum bright="14000"/>
          </a:blip>
          <a:srcRect/>
          <a:stretch>
            <a:fillRect/>
          </a:stretch>
        </p:blipFill>
        <p:spPr bwMode="auto">
          <a:xfrm>
            <a:off x="0" y="3043237"/>
            <a:ext cx="5724525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9" cstate="print">
            <a:lum bright="21000"/>
          </a:blip>
          <a:srcRect/>
          <a:stretch>
            <a:fillRect/>
          </a:stretch>
        </p:blipFill>
        <p:spPr bwMode="auto">
          <a:xfrm>
            <a:off x="2411760" y="0"/>
            <a:ext cx="7019925" cy="467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1124744"/>
            <a:ext cx="7488832" cy="499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393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alphaModFix amt="1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VLT/I (</a:t>
            </a:r>
            <a:r>
              <a:rPr lang="en-US" dirty="0" err="1" smtClean="0"/>
              <a:t>Paranal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Instrumentation operating, in assembly and planned</a:t>
            </a:r>
          </a:p>
          <a:p>
            <a:pPr lvl="2"/>
            <a:r>
              <a:rPr lang="en-US" dirty="0" smtClean="0"/>
              <a:t>Covers the available optical infrared wavelengths </a:t>
            </a:r>
            <a:br>
              <a:rPr lang="en-US" dirty="0" smtClean="0"/>
            </a:br>
            <a:r>
              <a:rPr lang="en-US" dirty="0" smtClean="0"/>
              <a:t>300nm to 20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pPr lvl="2"/>
            <a:r>
              <a:rPr lang="en-US" dirty="0" smtClean="0"/>
              <a:t>Angular resolution from seeing limit to 50 </a:t>
            </a:r>
            <a:r>
              <a:rPr lang="el-GR" dirty="0" smtClean="0"/>
              <a:t>μ</a:t>
            </a:r>
            <a:r>
              <a:rPr lang="en-US" dirty="0" smtClean="0"/>
              <a:t>-</a:t>
            </a:r>
            <a:r>
              <a:rPr lang="en-US" dirty="0" err="1" smtClean="0"/>
              <a:t>arcseconds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FORS2, ISAAC, UVES, FLAMES, NACO, SINFONI, CRIRES, VISIR,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HAWK-I, VIMOS, X-Shooter, laser guide star facility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KMOS, MUSE, SPHERE, Adaptive Optics Facility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MIDI, AMBER, </a:t>
            </a:r>
            <a:r>
              <a:rPr lang="en-US" dirty="0" smtClean="0">
                <a:solidFill>
                  <a:srgbClr val="0000FF"/>
                </a:solidFill>
              </a:rPr>
              <a:t>PRIMA, GRAVITY, MATISSE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endParaRPr lang="en-US" dirty="0" smtClean="0"/>
          </a:p>
          <a:p>
            <a:pPr lvl="1"/>
            <a:r>
              <a:rPr lang="en-US" dirty="0" smtClean="0"/>
              <a:t>Continue operations with long-term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HARPS, EFOSC2, SOFI</a:t>
            </a:r>
            <a:r>
              <a:rPr lang="en-US" dirty="0" smtClean="0">
                <a:solidFill>
                  <a:srgbClr val="006600"/>
                </a:solidFill>
              </a:rPr>
              <a:t>, </a:t>
            </a:r>
            <a:r>
              <a:rPr lang="en-US" dirty="0" smtClean="0"/>
              <a:t>visitor instruments</a:t>
            </a:r>
          </a:p>
          <a:p>
            <a:r>
              <a:rPr lang="en-US" dirty="0" smtClean="0"/>
              <a:t>APEX</a:t>
            </a:r>
          </a:p>
          <a:p>
            <a:pPr lvl="2"/>
            <a:r>
              <a:rPr lang="en-US" dirty="0" smtClean="0"/>
              <a:t>Covers sub-mm and mm wavelengths 0.3 to 3 mm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SHFI (Swedish Heterodyne Facility Instrument), LABOCA, SABOCA,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APEX-SZ, CHAMP+, FLASH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9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VLT/I (</a:t>
            </a:r>
            <a:r>
              <a:rPr lang="en-US" dirty="0" err="1" smtClean="0"/>
              <a:t>Paranal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Instrumentation operating, in assembly and planned</a:t>
            </a:r>
          </a:p>
          <a:p>
            <a:pPr lvl="2"/>
            <a:r>
              <a:rPr lang="en-US" dirty="0" smtClean="0"/>
              <a:t>Covers the available optical infrared wavelengths </a:t>
            </a:r>
            <a:br>
              <a:rPr lang="en-US" dirty="0" smtClean="0"/>
            </a:br>
            <a:r>
              <a:rPr lang="en-US" dirty="0" smtClean="0"/>
              <a:t>300nm to 20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>
                <a:latin typeface="Calibri"/>
              </a:rPr>
              <a:t>m</a:t>
            </a:r>
          </a:p>
          <a:p>
            <a:pPr lvl="2"/>
            <a:r>
              <a:rPr lang="en-US" dirty="0" smtClean="0"/>
              <a:t>Angular resolution from seeing limit to 50 </a:t>
            </a:r>
            <a:r>
              <a:rPr lang="el-GR" dirty="0" smtClean="0"/>
              <a:t>μ</a:t>
            </a:r>
            <a:r>
              <a:rPr lang="en-US" dirty="0" smtClean="0"/>
              <a:t>-</a:t>
            </a:r>
            <a:r>
              <a:rPr lang="en-US" dirty="0" err="1" smtClean="0"/>
              <a:t>arcseconds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FORS2, ISAAC, UVES, FLAMES, NACO, SINFONI, CRIRES, VISIR, HAWK-I, VIMOS, X-Shooter, laser guide star facility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KMOS, MUSE, SPHERE, Adaptive Optics Facility, ESPRESSO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MIDI, AMBER, </a:t>
            </a:r>
            <a:r>
              <a:rPr lang="en-US" dirty="0" smtClean="0">
                <a:solidFill>
                  <a:srgbClr val="FF6600"/>
                </a:solidFill>
              </a:rPr>
              <a:t>PRIMA (astrometry)</a:t>
            </a:r>
            <a:r>
              <a:rPr lang="en-US" dirty="0" smtClean="0">
                <a:solidFill>
                  <a:srgbClr val="FF0000"/>
                </a:solidFill>
              </a:rPr>
              <a:t>, (PIONIER),</a:t>
            </a:r>
            <a:r>
              <a:rPr lang="en-US" dirty="0" smtClean="0">
                <a:solidFill>
                  <a:srgbClr val="0000FF"/>
                </a:solidFill>
              </a:rPr>
              <a:t> GRAVITY, MATISSE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VISTA/VIRCAM</a:t>
            </a: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VST/</a:t>
            </a:r>
            <a:r>
              <a:rPr lang="el-GR" dirty="0" smtClean="0">
                <a:solidFill>
                  <a:schemeClr val="accent2"/>
                </a:solidFill>
              </a:rPr>
              <a:t>Ω</a:t>
            </a:r>
            <a:r>
              <a:rPr lang="de-DE" dirty="0" smtClean="0">
                <a:solidFill>
                  <a:schemeClr val="accent2"/>
                </a:solidFill>
              </a:rPr>
              <a:t>Cam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3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endParaRPr lang="en-US" dirty="0" smtClean="0"/>
          </a:p>
          <a:p>
            <a:pPr lvl="1"/>
            <a:r>
              <a:rPr lang="en-US" dirty="0" smtClean="0"/>
              <a:t>Continue operations with long-term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HARPS, EFOSC2, SOFI, FEROS, WFI, </a:t>
            </a:r>
            <a:r>
              <a:rPr lang="en-US" dirty="0" smtClean="0"/>
              <a:t>visitor instruments</a:t>
            </a:r>
          </a:p>
          <a:p>
            <a:r>
              <a:rPr lang="en-US" dirty="0" smtClean="0"/>
              <a:t>APEX</a:t>
            </a:r>
          </a:p>
          <a:p>
            <a:pPr lvl="2"/>
            <a:r>
              <a:rPr lang="en-US" dirty="0" smtClean="0"/>
              <a:t>Covers sub-mm and mm wavelengths 0.3 to 3 mm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SHFI (Swedish Heterodyne Facility Instrument), LABOCA, SABOCA,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APEX-SZ, CHAMP+, Z-Spec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 Silla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9" y="1052513"/>
            <a:ext cx="4609008" cy="5616575"/>
          </a:xfrm>
        </p:spPr>
        <p:txBody>
          <a:bodyPr/>
          <a:lstStyle/>
          <a:p>
            <a:pPr eaLnBrk="1" hangingPunct="1"/>
            <a:r>
              <a:rPr lang="en-US" dirty="0" smtClean="0"/>
              <a:t>Medium-size telescopes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3.6m: </a:t>
            </a:r>
            <a:r>
              <a:rPr lang="en-US" dirty="0" smtClean="0">
                <a:solidFill>
                  <a:srgbClr val="FF0000"/>
                </a:solidFill>
              </a:rPr>
              <a:t>HARPS</a:t>
            </a:r>
            <a:r>
              <a:rPr lang="en-US" dirty="0" smtClean="0"/>
              <a:t> for </a:t>
            </a:r>
            <a:r>
              <a:rPr lang="en-US" dirty="0" err="1" smtClean="0"/>
              <a:t>exo</a:t>
            </a:r>
            <a:r>
              <a:rPr lang="en-US" dirty="0" smtClean="0"/>
              <a:t>-planet searches </a:t>
            </a:r>
          </a:p>
          <a:p>
            <a:pPr lvl="1" eaLnBrk="1" hangingPunct="1"/>
            <a:r>
              <a:rPr lang="en-US" dirty="0" smtClean="0"/>
              <a:t>3.5m NTT: </a:t>
            </a:r>
            <a:r>
              <a:rPr lang="en-US" dirty="0" smtClean="0">
                <a:solidFill>
                  <a:srgbClr val="FF0000"/>
                </a:solidFill>
              </a:rPr>
              <a:t>EFOSC2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SOFI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 visitor instruments</a:t>
            </a:r>
          </a:p>
          <a:p>
            <a:pPr lvl="1" eaLnBrk="1" hangingPunct="1"/>
            <a:r>
              <a:rPr lang="en-US" dirty="0" smtClean="0"/>
              <a:t>2.2m: </a:t>
            </a:r>
            <a:r>
              <a:rPr lang="en-US" dirty="0" smtClean="0">
                <a:solidFill>
                  <a:srgbClr val="FF0000"/>
                </a:solidFill>
              </a:rPr>
              <a:t>WFI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FF0000"/>
                </a:solidFill>
              </a:rPr>
              <a:t>FEROS</a:t>
            </a:r>
            <a:r>
              <a:rPr lang="en-US" dirty="0" smtClean="0"/>
              <a:t> in partnership with MPG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Small telescopes 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Closed/funded externally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>
                <a:cs typeface="Arial" charset="0"/>
              </a:rPr>
              <a:t>“Platform” for initiatives and specific experiments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>
                <a:cs typeface="Arial" charset="0"/>
              </a:rPr>
              <a:t>Euler, Tarot-II, REM, QUEST, TRAPPIST</a:t>
            </a:r>
          </a:p>
        </p:txBody>
      </p:sp>
      <p:pic>
        <p:nvPicPr>
          <p:cNvPr id="9221" name="Picture 4" descr="esopia00032sites"/>
          <p:cNvPicPr>
            <a:picLocks noChangeAspect="1" noChangeArrowheads="1"/>
          </p:cNvPicPr>
          <p:nvPr/>
        </p:nvPicPr>
        <p:blipFill>
          <a:blip r:embed="rId2" cstate="print"/>
          <a:srcRect l="296" b="746"/>
          <a:stretch>
            <a:fillRect/>
          </a:stretch>
        </p:blipFill>
        <p:spPr bwMode="auto">
          <a:xfrm>
            <a:off x="5364163" y="1085850"/>
            <a:ext cx="374491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076700"/>
            <a:ext cx="2160587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3963" y="4076700"/>
            <a:ext cx="152876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O-official-B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8050</TotalTime>
  <Words>1163</Words>
  <Application>Microsoft Office PowerPoint</Application>
  <PresentationFormat>On-screen Show (4:3)</PresentationFormat>
  <Paragraphs>311</Paragraphs>
  <Slides>40</Slides>
  <Notes>10</Notes>
  <HiddenSlides>10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ESO-official-BL</vt:lpstr>
      <vt:lpstr>Photo Editor Photo</vt:lpstr>
      <vt:lpstr>Opportunities of observing at ESO How to write a successful proposal</vt:lpstr>
      <vt:lpstr>European Southern Observatory</vt:lpstr>
      <vt:lpstr>ESO’s world</vt:lpstr>
      <vt:lpstr>ESO Today</vt:lpstr>
      <vt:lpstr>ESO Today</vt:lpstr>
      <vt:lpstr>La Silla Paranal</vt:lpstr>
      <vt:lpstr>La Silla Paranal</vt:lpstr>
      <vt:lpstr>La Silla Paranal</vt:lpstr>
      <vt:lpstr>La Silla</vt:lpstr>
      <vt:lpstr>La Silla: 5 Operational Instruments</vt:lpstr>
      <vt:lpstr>ALMA</vt:lpstr>
      <vt:lpstr>E-ELT</vt:lpstr>
      <vt:lpstr>Slide 13</vt:lpstr>
      <vt:lpstr>Slide 14</vt:lpstr>
      <vt:lpstr>Slide 15</vt:lpstr>
      <vt:lpstr>VLT Instruments</vt:lpstr>
      <vt:lpstr>VLTI Instruments</vt:lpstr>
      <vt:lpstr>Rapid Response Mode (RRM)</vt:lpstr>
      <vt:lpstr>VISTA</vt:lpstr>
      <vt:lpstr>VISTA</vt:lpstr>
      <vt:lpstr>VST</vt:lpstr>
      <vt:lpstr>Top list of ESO science</vt:lpstr>
      <vt:lpstr>Other top science from ESO</vt:lpstr>
      <vt:lpstr>More top science</vt:lpstr>
      <vt:lpstr>Proposing for ESO time</vt:lpstr>
      <vt:lpstr>Proposal types (P88)</vt:lpstr>
      <vt:lpstr>Structure of the ESO OPC</vt:lpstr>
      <vt:lpstr>ESO Proposals – strong competition</vt:lpstr>
      <vt:lpstr>Why?</vt:lpstr>
      <vt:lpstr>ESO proposals</vt:lpstr>
      <vt:lpstr>Call for Proposals</vt:lpstr>
      <vt:lpstr>High pressures</vt:lpstr>
      <vt:lpstr>Call for Proposals</vt:lpstr>
      <vt:lpstr>Call for Proposals</vt:lpstr>
      <vt:lpstr>What makes a proposal successful?</vt:lpstr>
      <vt:lpstr>What makes a proposal successful?</vt:lpstr>
      <vt:lpstr>ESO Archive</vt:lpstr>
      <vt:lpstr>Get involved</vt:lpstr>
      <vt:lpstr>Apply!</vt:lpstr>
      <vt:lpstr>ESO’s goals for next five years </vt:lpstr>
    </vt:vector>
  </TitlesOfParts>
  <Company>European Southern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110th FC – Garching – 10th to 11th May 2005</dc:title>
  <dc:creator>Mark Robinson</dc:creator>
  <cp:lastModifiedBy>Leibundgut</cp:lastModifiedBy>
  <cp:revision>363</cp:revision>
  <dcterms:created xsi:type="dcterms:W3CDTF">2005-05-12T08:33:16Z</dcterms:created>
  <dcterms:modified xsi:type="dcterms:W3CDTF">2011-02-09T23:26:24Z</dcterms:modified>
</cp:coreProperties>
</file>